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74" r:id="rId3"/>
    <p:sldId id="275" r:id="rId4"/>
    <p:sldId id="27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3" r:id="rId20"/>
    <p:sldId id="271" r:id="rId21"/>
    <p:sldId id="277" r:id="rId22"/>
    <p:sldId id="278" r:id="rId23"/>
    <p:sldId id="279" r:id="rId24"/>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94671" autoAdjust="0"/>
  </p:normalViewPr>
  <p:slideViewPr>
    <p:cSldViewPr>
      <p:cViewPr>
        <p:scale>
          <a:sx n="77" d="100"/>
          <a:sy n="77" d="100"/>
        </p:scale>
        <p:origin x="-1176"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pPr/>
              <a:t>19.01.2021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pPr/>
              <a:t>19.01.2021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pPr/>
              <a:t>19.01.2021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pPr/>
              <a:t>19.01.2021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a:p>
        </p:txBody>
      </p:sp>
      <p:sp>
        <p:nvSpPr>
          <p:cNvPr id="7" name="Title 6"/>
          <p:cNvSpPr>
            <a:spLocks noGrp="1"/>
          </p:cNvSpPr>
          <p:nvPr>
            <p:ph type="title"/>
          </p:nvPr>
        </p:nvSpPr>
        <p:spPr/>
        <p:txBody>
          <a:bodyPr/>
          <a:lstStyle/>
          <a:p>
            <a:r>
              <a:rPr lang="ru-RU" smtClean="0"/>
              <a:t>Образец заголовка</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pPr/>
              <a:t>19.01.2021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5" name="Date Placeholder 4"/>
          <p:cNvSpPr>
            <a:spLocks noGrp="1"/>
          </p:cNvSpPr>
          <p:nvPr>
            <p:ph type="dt" sz="half" idx="10"/>
          </p:nvPr>
        </p:nvSpPr>
        <p:spPr/>
        <p:txBody>
          <a:bodyPr/>
          <a:lstStyle/>
          <a:p>
            <a:fld id="{B4C71EC6-210F-42DE-9C53-41977AD35B3D}" type="datetimeFigureOut">
              <a:rPr lang="ru-RU" smtClean="0"/>
              <a:pPr/>
              <a:t>19.01.2021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pPr/>
              <a:t>‹#›</a:t>
            </a:fld>
            <a:endParaRPr lang="ru-RU"/>
          </a:p>
        </p:txBody>
      </p:sp>
      <p:sp>
        <p:nvSpPr>
          <p:cNvPr id="9" name="Content Placeholder 8"/>
          <p:cNvSpPr>
            <a:spLocks noGrp="1"/>
          </p:cNvSpPr>
          <p:nvPr>
            <p:ph sz="quarter" idx="13"/>
          </p:nvPr>
        </p:nvSpPr>
        <p:spPr>
          <a:xfrm>
            <a:off x="676655" y="2679192"/>
            <a:ext cx="3822192" cy="34472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B4C71EC6-210F-42DE-9C53-41977AD35B3D}" type="datetimeFigureOut">
              <a:rPr lang="ru-RU" smtClean="0"/>
              <a:pPr/>
              <a:t>19.01.2021</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2"/>
          <p:cNvSpPr>
            <a:spLocks noGrp="1"/>
          </p:cNvSpPr>
          <p:nvPr>
            <p:ph type="dt" sz="half" idx="10"/>
          </p:nvPr>
        </p:nvSpPr>
        <p:spPr/>
        <p:txBody>
          <a:bodyPr/>
          <a:lstStyle/>
          <a:p>
            <a:fld id="{B4C71EC6-210F-42DE-9C53-41977AD35B3D}" type="datetimeFigureOut">
              <a:rPr lang="ru-RU" smtClean="0"/>
              <a:pPr/>
              <a:t>19.01.2021</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B4C71EC6-210F-42DE-9C53-41977AD35B3D}" type="datetimeFigureOut">
              <a:rPr lang="ru-RU" smtClean="0"/>
              <a:pPr/>
              <a:t>19.01.2021</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B4C71EC6-210F-42DE-9C53-41977AD35B3D}" type="datetimeFigureOut">
              <a:rPr lang="ru-RU" smtClean="0"/>
              <a:pPr/>
              <a:t>19.01.2021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pPr/>
              <a:t>‹#›</a:t>
            </a:fld>
            <a:endParaRPr lang="ru-RU"/>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ru-RU" smtClean="0"/>
              <a:t>Образец заголовка</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ru-RU" smtClean="0"/>
              <a:t>Образец заголовка</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pPr/>
              <a:t>19.01.2021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pPr/>
              <a:t>‹#›</a:t>
            </a:fld>
            <a:endParaRPr lang="ru-RU"/>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B4C71EC6-210F-42DE-9C53-41977AD35B3D}" type="datetimeFigureOut">
              <a:rPr lang="ru-RU" smtClean="0"/>
              <a:pPr/>
              <a:t>19.01.2021</a:t>
            </a:fld>
            <a:endParaRPr lang="ru-RU"/>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ru-RU"/>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B19B0651-EE4F-4900-A07F-96A6BFA9D0F0}" type="slidenum">
              <a:rPr lang="ru-RU" smtClean="0"/>
              <a:pPr/>
              <a:t>‹#›</a:t>
            </a:fld>
            <a:endParaRPr lang="ru-RU"/>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 Id="rId5" Type="http://schemas.openxmlformats.org/officeDocument/2006/relationships/image" Target="../media/image31.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11560" y="836712"/>
            <a:ext cx="7772400" cy="1780108"/>
          </a:xfrm>
        </p:spPr>
        <p:txBody>
          <a:bodyPr>
            <a:normAutofit/>
          </a:bodyPr>
          <a:lstStyle/>
          <a:p>
            <a:r>
              <a:rPr lang="ru-RU" dirty="0" smtClean="0"/>
              <a:t>Введение. Видовой состав болезней и </a:t>
            </a:r>
            <a:r>
              <a:rPr lang="ru-RU" dirty="0" smtClean="0"/>
              <a:t>вредителей.</a:t>
            </a:r>
            <a:endParaRPr lang="ru-RU" b="1" dirty="0">
              <a:solidFill>
                <a:schemeClr val="tx1"/>
              </a:solidFill>
              <a:latin typeface="Times New Roman" panose="02020603050405020304" pitchFamily="18" charset="0"/>
              <a:cs typeface="Times New Roman" panose="02020603050405020304" pitchFamily="18" charset="0"/>
            </a:endParaRPr>
          </a:p>
        </p:txBody>
      </p:sp>
      <p:sp>
        <p:nvSpPr>
          <p:cNvPr id="3" name="Подзаголовок 2"/>
          <p:cNvSpPr>
            <a:spLocks noGrp="1"/>
          </p:cNvSpPr>
          <p:nvPr>
            <p:ph type="subTitle" idx="1"/>
          </p:nvPr>
        </p:nvSpPr>
        <p:spPr>
          <a:xfrm>
            <a:off x="2123728" y="3789040"/>
            <a:ext cx="6400800" cy="1473200"/>
          </a:xfrm>
        </p:spPr>
        <p:txBody>
          <a:bodyPr/>
          <a:lstStyle/>
          <a:p>
            <a:r>
              <a:rPr lang="ru-RU" dirty="0" smtClean="0"/>
              <a:t>Тема: Типы проявления заболеваний растений. Грибы как возбудители болезней растений. Морфология грибов.</a:t>
            </a:r>
            <a:endParaRPr lang="ru-RU" dirty="0"/>
          </a:p>
        </p:txBody>
      </p:sp>
    </p:spTree>
    <p:extLst>
      <p:ext uri="{BB962C8B-B14F-4D97-AF65-F5344CB8AC3E}">
        <p14:creationId xmlns:p14="http://schemas.microsoft.com/office/powerpoint/2010/main" val="16768168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323528" y="2132856"/>
            <a:ext cx="4175319" cy="3993624"/>
          </a:xfrm>
        </p:spPr>
        <p:txBody>
          <a:bodyPr>
            <a:noAutofit/>
          </a:bodyPr>
          <a:lstStyle/>
          <a:p>
            <a:pPr marL="0" indent="0">
              <a:buNone/>
            </a:pPr>
            <a:r>
              <a:rPr lang="ru-RU" sz="2000" b="1" i="1" dirty="0">
                <a:solidFill>
                  <a:schemeClr val="tx1"/>
                </a:solidFill>
                <a:latin typeface="Times New Roman" panose="02020603050405020304" pitchFamily="18" charset="0"/>
                <a:cs typeface="Times New Roman" panose="02020603050405020304" pitchFamily="18" charset="0"/>
              </a:rPr>
              <a:t>«</a:t>
            </a:r>
            <a:r>
              <a:rPr lang="ru-RU" sz="2000" b="1" i="1" dirty="0" err="1">
                <a:solidFill>
                  <a:schemeClr val="tx1"/>
                </a:solidFill>
                <a:latin typeface="Times New Roman" panose="02020603050405020304" pitchFamily="18" charset="0"/>
                <a:cs typeface="Times New Roman" panose="02020603050405020304" pitchFamily="18" charset="0"/>
              </a:rPr>
              <a:t>Ведьмины</a:t>
            </a:r>
            <a:r>
              <a:rPr lang="ru-RU" sz="2000" b="1" i="1" dirty="0">
                <a:solidFill>
                  <a:schemeClr val="tx1"/>
                </a:solidFill>
                <a:latin typeface="Times New Roman" panose="02020603050405020304" pitchFamily="18" charset="0"/>
                <a:cs typeface="Times New Roman" panose="02020603050405020304" pitchFamily="18" charset="0"/>
              </a:rPr>
              <a:t> метлы» </a:t>
            </a:r>
            <a:r>
              <a:rPr lang="ru-RU" sz="2000" dirty="0">
                <a:solidFill>
                  <a:schemeClr val="tx1"/>
                </a:solidFill>
                <a:latin typeface="Times New Roman" panose="02020603050405020304" pitchFamily="18" charset="0"/>
                <a:cs typeface="Times New Roman" panose="02020603050405020304" pitchFamily="18" charset="0"/>
              </a:rPr>
              <a:t>– ненормальное, скученное, </a:t>
            </a:r>
            <a:r>
              <a:rPr lang="ru-RU" sz="2000" dirty="0" smtClean="0">
                <a:solidFill>
                  <a:schemeClr val="tx1"/>
                </a:solidFill>
                <a:latin typeface="Times New Roman" panose="02020603050405020304" pitchFamily="18" charset="0"/>
                <a:cs typeface="Times New Roman" panose="02020603050405020304" pitchFamily="18" charset="0"/>
              </a:rPr>
              <a:t>обильное образование </a:t>
            </a:r>
            <a:r>
              <a:rPr lang="ru-RU" sz="2000" dirty="0">
                <a:solidFill>
                  <a:schemeClr val="tx1"/>
                </a:solidFill>
                <a:latin typeface="Times New Roman" panose="02020603050405020304" pitchFamily="18" charset="0"/>
                <a:cs typeface="Times New Roman" panose="02020603050405020304" pitchFamily="18" charset="0"/>
              </a:rPr>
              <a:t>побегов на ограниченном участке стебля. Например, «</a:t>
            </a:r>
            <a:r>
              <a:rPr lang="ru-RU" sz="2000" dirty="0" err="1" smtClean="0">
                <a:solidFill>
                  <a:schemeClr val="tx1"/>
                </a:solidFill>
                <a:latin typeface="Times New Roman" panose="02020603050405020304" pitchFamily="18" charset="0"/>
                <a:cs typeface="Times New Roman" panose="02020603050405020304" pitchFamily="18" charset="0"/>
              </a:rPr>
              <a:t>ведьмины</a:t>
            </a:r>
            <a:r>
              <a:rPr lang="ru-RU" sz="2000" dirty="0" smtClean="0">
                <a:solidFill>
                  <a:schemeClr val="tx1"/>
                </a:solidFill>
                <a:latin typeface="Times New Roman" panose="02020603050405020304" pitchFamily="18" charset="0"/>
                <a:cs typeface="Times New Roman" panose="02020603050405020304" pitchFamily="18" charset="0"/>
              </a:rPr>
              <a:t> метлы</a:t>
            </a:r>
            <a:r>
              <a:rPr lang="ru-RU" sz="2000" dirty="0">
                <a:solidFill>
                  <a:schemeClr val="tx1"/>
                </a:solidFill>
                <a:latin typeface="Times New Roman" panose="02020603050405020304" pitchFamily="18" charset="0"/>
                <a:cs typeface="Times New Roman" panose="02020603050405020304" pitchFamily="18" charset="0"/>
              </a:rPr>
              <a:t>» сливы (возбудитель - </a:t>
            </a:r>
            <a:r>
              <a:rPr lang="ru-RU" sz="2000" dirty="0" err="1">
                <a:solidFill>
                  <a:schemeClr val="tx1"/>
                </a:solidFill>
                <a:latin typeface="Times New Roman" panose="02020603050405020304" pitchFamily="18" charset="0"/>
                <a:cs typeface="Times New Roman" panose="02020603050405020304" pitchFamily="18" charset="0"/>
              </a:rPr>
              <a:t>Taphrina</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cerasi</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Saleb</a:t>
            </a:r>
            <a:r>
              <a:rPr lang="ru-RU" sz="2000" dirty="0">
                <a:solidFill>
                  <a:schemeClr val="tx1"/>
                </a:solidFill>
                <a:latin typeface="Times New Roman" panose="02020603050405020304" pitchFamily="18" charset="0"/>
                <a:cs typeface="Times New Roman" panose="02020603050405020304" pitchFamily="18" charset="0"/>
              </a:rPr>
              <a:t>.). Они образуются </a:t>
            </a:r>
            <a:r>
              <a:rPr lang="ru-RU" sz="2000" dirty="0" smtClean="0">
                <a:solidFill>
                  <a:schemeClr val="tx1"/>
                </a:solidFill>
                <a:latin typeface="Times New Roman" panose="02020603050405020304" pitchFamily="18" charset="0"/>
                <a:cs typeface="Times New Roman" panose="02020603050405020304" pitchFamily="18" charset="0"/>
              </a:rPr>
              <a:t>в результате </a:t>
            </a:r>
            <a:r>
              <a:rPr lang="ru-RU" sz="2000" dirty="0">
                <a:solidFill>
                  <a:schemeClr val="tx1"/>
                </a:solidFill>
                <a:latin typeface="Times New Roman" panose="02020603050405020304" pitchFamily="18" charset="0"/>
                <a:cs typeface="Times New Roman" panose="02020603050405020304" pitchFamily="18" charset="0"/>
              </a:rPr>
              <a:t>пробуждения спящих почек под влиянием </a:t>
            </a:r>
            <a:r>
              <a:rPr lang="ru-RU" sz="2000" dirty="0" smtClean="0">
                <a:solidFill>
                  <a:schemeClr val="tx1"/>
                </a:solidFill>
                <a:latin typeface="Times New Roman" panose="02020603050405020304" pitchFamily="18" charset="0"/>
                <a:cs typeface="Times New Roman" panose="02020603050405020304" pitchFamily="18" charset="0"/>
              </a:rPr>
              <a:t>продуктов жизнедеятельности </a:t>
            </a:r>
            <a:r>
              <a:rPr lang="ru-RU" sz="2000" dirty="0" err="1">
                <a:solidFill>
                  <a:schemeClr val="tx1"/>
                </a:solidFill>
                <a:latin typeface="Times New Roman" panose="02020603050405020304" pitchFamily="18" charset="0"/>
                <a:cs typeface="Times New Roman" panose="02020603050405020304" pitchFamily="18" charset="0"/>
              </a:rPr>
              <a:t>фитопатогенов</a:t>
            </a:r>
            <a:r>
              <a:rPr lang="ru-RU" sz="2000" dirty="0">
                <a:solidFill>
                  <a:schemeClr val="tx1"/>
                </a:solidFill>
                <a:latin typeface="Times New Roman" panose="02020603050405020304" pitchFamily="18" charset="0"/>
                <a:cs typeface="Times New Roman" panose="02020603050405020304" pitchFamily="18" charset="0"/>
              </a:rPr>
              <a:t>, при этом наблюдается </a:t>
            </a:r>
            <a:r>
              <a:rPr lang="ru-RU" sz="2000" dirty="0" smtClean="0">
                <a:solidFill>
                  <a:schemeClr val="tx1"/>
                </a:solidFill>
                <a:latin typeface="Times New Roman" panose="02020603050405020304" pitchFamily="18" charset="0"/>
                <a:cs typeface="Times New Roman" panose="02020603050405020304" pitchFamily="18" charset="0"/>
              </a:rPr>
              <a:t>массовое образование </a:t>
            </a:r>
            <a:r>
              <a:rPr lang="ru-RU" sz="2000" dirty="0">
                <a:solidFill>
                  <a:schemeClr val="tx1"/>
                </a:solidFill>
                <a:latin typeface="Times New Roman" panose="02020603050405020304" pitchFamily="18" charset="0"/>
                <a:cs typeface="Times New Roman" panose="02020603050405020304" pitchFamily="18" charset="0"/>
              </a:rPr>
              <a:t>укороченных побегов с измельченными листьями.</a:t>
            </a:r>
          </a:p>
        </p:txBody>
      </p:sp>
      <p:pic>
        <p:nvPicPr>
          <p:cNvPr id="6146" name="Picture 2"/>
          <p:cNvPicPr>
            <a:picLocks noGrp="1" noChangeAspect="1" noChangeArrowheads="1"/>
          </p:cNvPicPr>
          <p:nvPr>
            <p:ph sz="quarter" idx="14"/>
          </p:nvPr>
        </p:nvPicPr>
        <p:blipFill>
          <a:blip r:embed="rId2" cstate="print">
            <a:extLst>
              <a:ext uri="{28A0092B-C50C-407E-A947-70E740481C1C}">
                <a14:useLocalDpi xmlns:a14="http://schemas.microsoft.com/office/drawing/2010/main" val="0"/>
              </a:ext>
            </a:extLst>
          </a:blip>
          <a:srcRect/>
          <a:stretch>
            <a:fillRect/>
          </a:stretch>
        </p:blipFill>
        <p:spPr bwMode="auto">
          <a:xfrm>
            <a:off x="4716016" y="2708920"/>
            <a:ext cx="4128459" cy="3096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5675839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3600" b="1" dirty="0">
                <a:solidFill>
                  <a:schemeClr val="tx2"/>
                </a:solidFill>
                <a:latin typeface="Times New Roman" panose="02020603050405020304" pitchFamily="18" charset="0"/>
                <a:cs typeface="Times New Roman" panose="02020603050405020304" pitchFamily="18" charset="0"/>
              </a:rPr>
              <a:t>III ТИП – изменение окраски органов растений</a:t>
            </a:r>
          </a:p>
        </p:txBody>
      </p:sp>
      <p:sp>
        <p:nvSpPr>
          <p:cNvPr id="3" name="Объект 2"/>
          <p:cNvSpPr>
            <a:spLocks noGrp="1"/>
          </p:cNvSpPr>
          <p:nvPr>
            <p:ph sz="quarter" idx="13"/>
          </p:nvPr>
        </p:nvSpPr>
        <p:spPr>
          <a:xfrm>
            <a:off x="323528" y="2679192"/>
            <a:ext cx="4175319" cy="3447288"/>
          </a:xfrm>
        </p:spPr>
        <p:txBody>
          <a:bodyPr/>
          <a:lstStyle/>
          <a:p>
            <a:pPr marL="0" indent="0">
              <a:buNone/>
            </a:pPr>
            <a:r>
              <a:rPr lang="ru-RU" b="1" i="1" dirty="0">
                <a:solidFill>
                  <a:schemeClr val="tx1"/>
                </a:solidFill>
                <a:latin typeface="Times New Roman" panose="02020603050405020304" pitchFamily="18" charset="0"/>
                <a:cs typeface="Times New Roman" panose="02020603050405020304" pitchFamily="18" charset="0"/>
              </a:rPr>
              <a:t>Хлороз</a:t>
            </a:r>
            <a:r>
              <a:rPr lang="ru-RU" dirty="0">
                <a:solidFill>
                  <a:schemeClr val="tx1"/>
                </a:solidFill>
                <a:latin typeface="Times New Roman" panose="02020603050405020304" pitchFamily="18" charset="0"/>
                <a:cs typeface="Times New Roman" panose="02020603050405020304" pitchFamily="18" charset="0"/>
              </a:rPr>
              <a:t> – пожелтение зеленых органов растений между жилками </a:t>
            </a:r>
            <a:r>
              <a:rPr lang="ru-RU" dirty="0" smtClean="0">
                <a:solidFill>
                  <a:schemeClr val="tx1"/>
                </a:solidFill>
                <a:latin typeface="Times New Roman" panose="02020603050405020304" pitchFamily="18" charset="0"/>
                <a:cs typeface="Times New Roman" panose="02020603050405020304" pitchFamily="18" charset="0"/>
              </a:rPr>
              <a:t>или сплошь</a:t>
            </a:r>
            <a:r>
              <a:rPr lang="ru-RU" dirty="0">
                <a:solidFill>
                  <a:schemeClr val="tx1"/>
                </a:solidFill>
                <a:latin typeface="Times New Roman" panose="02020603050405020304" pitchFamily="18" charset="0"/>
                <a:cs typeface="Times New Roman" panose="02020603050405020304" pitchFamily="18" charset="0"/>
              </a:rPr>
              <a:t>.</a:t>
            </a:r>
          </a:p>
        </p:txBody>
      </p:sp>
      <p:sp>
        <p:nvSpPr>
          <p:cNvPr id="4" name="Объект 3"/>
          <p:cNvSpPr>
            <a:spLocks noGrp="1"/>
          </p:cNvSpPr>
          <p:nvPr>
            <p:ph sz="quarter" idx="14"/>
          </p:nvPr>
        </p:nvSpPr>
        <p:spPr>
          <a:xfrm>
            <a:off x="4499992" y="2679192"/>
            <a:ext cx="4176464" cy="3447288"/>
          </a:xfrm>
        </p:spPr>
        <p:txBody>
          <a:bodyPr/>
          <a:lstStyle/>
          <a:p>
            <a:pPr marL="0" indent="0">
              <a:buNone/>
            </a:pPr>
            <a:r>
              <a:rPr lang="ru-RU" b="1" i="1" dirty="0" err="1" smtClean="0">
                <a:solidFill>
                  <a:schemeClr val="tx1"/>
                </a:solidFill>
                <a:latin typeface="Times New Roman" panose="02020603050405020304" pitchFamily="18" charset="0"/>
                <a:cs typeface="Times New Roman" panose="02020603050405020304" pitchFamily="18" charset="0"/>
              </a:rPr>
              <a:t>Бруниссура</a:t>
            </a:r>
            <a:r>
              <a:rPr lang="ru-RU" dirty="0" smtClean="0">
                <a:solidFill>
                  <a:schemeClr val="tx1"/>
                </a:solidFill>
                <a:latin typeface="Times New Roman" panose="02020603050405020304" pitchFamily="18" charset="0"/>
                <a:cs typeface="Times New Roman" panose="02020603050405020304" pitchFamily="18" charset="0"/>
              </a:rPr>
              <a:t> - </a:t>
            </a:r>
            <a:r>
              <a:rPr lang="ru-RU" dirty="0" err="1" smtClean="0">
                <a:solidFill>
                  <a:schemeClr val="tx1"/>
                </a:solidFill>
                <a:latin typeface="Times New Roman" panose="02020603050405020304" pitchFamily="18" charset="0"/>
                <a:cs typeface="Times New Roman" panose="02020603050405020304" pitchFamily="18" charset="0"/>
              </a:rPr>
              <a:t>покоричневение</a:t>
            </a:r>
            <a:r>
              <a:rPr lang="ru-RU" dirty="0" smtClean="0">
                <a:solidFill>
                  <a:schemeClr val="tx1"/>
                </a:solidFill>
                <a:latin typeface="Times New Roman" panose="02020603050405020304" pitchFamily="18" charset="0"/>
                <a:cs typeface="Times New Roman" panose="02020603050405020304" pitchFamily="18" charset="0"/>
              </a:rPr>
              <a:t> </a:t>
            </a:r>
            <a:r>
              <a:rPr lang="ru-RU" dirty="0">
                <a:solidFill>
                  <a:schemeClr val="tx1"/>
                </a:solidFill>
                <a:latin typeface="Times New Roman" panose="02020603050405020304" pitchFamily="18" charset="0"/>
                <a:cs typeface="Times New Roman" panose="02020603050405020304" pitchFamily="18" charset="0"/>
              </a:rPr>
              <a:t>поверхности листьев между жилками.</a:t>
            </a:r>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1338" y="3933056"/>
            <a:ext cx="3488614" cy="26164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576334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676655" y="2348880"/>
            <a:ext cx="3822192" cy="3777600"/>
          </a:xfrm>
        </p:spPr>
        <p:txBody>
          <a:bodyPr>
            <a:normAutofit/>
          </a:bodyPr>
          <a:lstStyle/>
          <a:p>
            <a:pPr marL="0" indent="0">
              <a:buNone/>
            </a:pPr>
            <a:r>
              <a:rPr lang="ru-RU" sz="2000" b="1" i="1" dirty="0" smtClean="0">
                <a:solidFill>
                  <a:schemeClr val="tx1"/>
                </a:solidFill>
                <a:latin typeface="Times New Roman" panose="02020603050405020304" pitchFamily="18" charset="0"/>
                <a:cs typeface="Times New Roman" panose="02020603050405020304" pitchFamily="18" charset="0"/>
              </a:rPr>
              <a:t>Краснуха</a:t>
            </a:r>
            <a:r>
              <a:rPr lang="ru-RU" sz="2000" dirty="0" smtClean="0">
                <a:solidFill>
                  <a:schemeClr val="tx1"/>
                </a:solidFill>
                <a:latin typeface="Times New Roman" panose="02020603050405020304" pitchFamily="18" charset="0"/>
                <a:cs typeface="Times New Roman" panose="02020603050405020304" pitchFamily="18" charset="0"/>
              </a:rPr>
              <a:t> </a:t>
            </a:r>
            <a:r>
              <a:rPr lang="ru-RU" sz="2000" dirty="0">
                <a:solidFill>
                  <a:schemeClr val="tx1"/>
                </a:solidFill>
                <a:latin typeface="Times New Roman" panose="02020603050405020304" pitchFamily="18" charset="0"/>
                <a:cs typeface="Times New Roman" panose="02020603050405020304" pitchFamily="18" charset="0"/>
              </a:rPr>
              <a:t>– зеленые органы растений приобретают красный цвет.</a:t>
            </a:r>
          </a:p>
        </p:txBody>
      </p:sp>
      <p:sp>
        <p:nvSpPr>
          <p:cNvPr id="4" name="Объект 3"/>
          <p:cNvSpPr>
            <a:spLocks noGrp="1"/>
          </p:cNvSpPr>
          <p:nvPr>
            <p:ph sz="quarter" idx="14"/>
          </p:nvPr>
        </p:nvSpPr>
        <p:spPr>
          <a:xfrm>
            <a:off x="4427984" y="2276872"/>
            <a:ext cx="4039360" cy="3849608"/>
          </a:xfrm>
        </p:spPr>
        <p:txBody>
          <a:bodyPr>
            <a:normAutofit/>
          </a:bodyPr>
          <a:lstStyle/>
          <a:p>
            <a:pPr marL="0" indent="0">
              <a:buNone/>
            </a:pPr>
            <a:r>
              <a:rPr lang="ru-RU" sz="2000" b="1" i="1" dirty="0" smtClean="0">
                <a:solidFill>
                  <a:schemeClr val="tx1"/>
                </a:solidFill>
                <a:latin typeface="Times New Roman" panose="02020603050405020304" pitchFamily="18" charset="0"/>
                <a:cs typeface="Times New Roman" panose="02020603050405020304" pitchFamily="18" charset="0"/>
              </a:rPr>
              <a:t>Мозаика</a:t>
            </a:r>
            <a:r>
              <a:rPr lang="ru-RU" sz="2000" dirty="0" smtClean="0">
                <a:solidFill>
                  <a:schemeClr val="tx1"/>
                </a:solidFill>
                <a:latin typeface="Times New Roman" panose="02020603050405020304" pitchFamily="18" charset="0"/>
                <a:cs typeface="Times New Roman" panose="02020603050405020304" pitchFamily="18" charset="0"/>
              </a:rPr>
              <a:t> </a:t>
            </a:r>
            <a:r>
              <a:rPr lang="ru-RU" sz="2000" dirty="0">
                <a:solidFill>
                  <a:schemeClr val="tx1"/>
                </a:solidFill>
                <a:latin typeface="Times New Roman" panose="02020603050405020304" pitchFamily="18" charset="0"/>
                <a:cs typeface="Times New Roman" panose="02020603050405020304" pitchFamily="18" charset="0"/>
              </a:rPr>
              <a:t>– беспорядочное чередование естественно </a:t>
            </a:r>
            <a:r>
              <a:rPr lang="ru-RU" sz="2000" dirty="0" smtClean="0">
                <a:solidFill>
                  <a:schemeClr val="tx1"/>
                </a:solidFill>
                <a:latin typeface="Times New Roman" panose="02020603050405020304" pitchFamily="18" charset="0"/>
                <a:cs typeface="Times New Roman" panose="02020603050405020304" pitchFamily="18" charset="0"/>
              </a:rPr>
              <a:t>окрашенных участков </a:t>
            </a:r>
            <a:r>
              <a:rPr lang="ru-RU" sz="2000" dirty="0">
                <a:solidFill>
                  <a:schemeClr val="tx1"/>
                </a:solidFill>
                <a:latin typeface="Times New Roman" panose="02020603050405020304" pitchFamily="18" charset="0"/>
                <a:cs typeface="Times New Roman" panose="02020603050405020304" pitchFamily="18" charset="0"/>
              </a:rPr>
              <a:t>с более светлыми или темными</a:t>
            </a:r>
          </a:p>
        </p:txBody>
      </p:sp>
      <p:pic>
        <p:nvPicPr>
          <p:cNvPr id="819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611560" y="3789041"/>
            <a:ext cx="3444084" cy="2304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5687289" y="4044915"/>
            <a:ext cx="2603850" cy="19541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779222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p:txBody>
          <a:bodyPr/>
          <a:lstStyle/>
          <a:p>
            <a:pPr marL="0" indent="0">
              <a:buNone/>
            </a:pPr>
            <a:r>
              <a:rPr lang="ru-RU" dirty="0" smtClean="0"/>
              <a:t> </a:t>
            </a:r>
            <a:r>
              <a:rPr lang="ru-RU" b="1" i="1" dirty="0" err="1">
                <a:solidFill>
                  <a:schemeClr val="tx1"/>
                </a:solidFill>
                <a:latin typeface="Times New Roman" panose="02020603050405020304" pitchFamily="18" charset="0"/>
                <a:cs typeface="Times New Roman" panose="02020603050405020304" pitchFamily="18" charset="0"/>
              </a:rPr>
              <a:t>Альбикация</a:t>
            </a:r>
            <a:r>
              <a:rPr lang="ru-RU" dirty="0">
                <a:solidFill>
                  <a:schemeClr val="tx1"/>
                </a:solidFill>
                <a:latin typeface="Times New Roman" panose="02020603050405020304" pitchFamily="18" charset="0"/>
                <a:cs typeface="Times New Roman" panose="02020603050405020304" pitchFamily="18" charset="0"/>
              </a:rPr>
              <a:t> – полная или частичная утрата листьями </a:t>
            </a:r>
            <a:r>
              <a:rPr lang="ru-RU" dirty="0" smtClean="0">
                <a:solidFill>
                  <a:schemeClr val="tx1"/>
                </a:solidFill>
                <a:latin typeface="Times New Roman" panose="02020603050405020304" pitchFamily="18" charset="0"/>
                <a:cs typeface="Times New Roman" panose="02020603050405020304" pitchFamily="18" charset="0"/>
              </a:rPr>
              <a:t>зеленой окраски</a:t>
            </a:r>
            <a:r>
              <a:rPr lang="ru-RU" dirty="0">
                <a:solidFill>
                  <a:schemeClr val="tx1"/>
                </a:solidFill>
                <a:latin typeface="Times New Roman" panose="02020603050405020304" pitchFamily="18" charset="0"/>
                <a:cs typeface="Times New Roman" panose="02020603050405020304" pitchFamily="18" charset="0"/>
              </a:rPr>
              <a:t>.</a:t>
            </a:r>
          </a:p>
        </p:txBody>
      </p:sp>
      <p:pic>
        <p:nvPicPr>
          <p:cNvPr id="9218" name="Picture 2"/>
          <p:cNvPicPr>
            <a:picLocks noGrp="1" noChangeAspect="1" noChangeArrowheads="1"/>
          </p:cNvPicPr>
          <p:nvPr>
            <p:ph sz="quarter" idx="14"/>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4941965" y="3276100"/>
            <a:ext cx="3364529" cy="1944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852186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3600" b="1" dirty="0">
                <a:solidFill>
                  <a:schemeClr val="tx2"/>
                </a:solidFill>
                <a:latin typeface="Times New Roman" panose="02020603050405020304" pitchFamily="18" charset="0"/>
                <a:cs typeface="Times New Roman" panose="02020603050405020304" pitchFamily="18" charset="0"/>
              </a:rPr>
              <a:t>IV ТИП – изменение формы органов</a:t>
            </a:r>
          </a:p>
        </p:txBody>
      </p:sp>
      <p:sp>
        <p:nvSpPr>
          <p:cNvPr id="3" name="Объект 2"/>
          <p:cNvSpPr>
            <a:spLocks noGrp="1"/>
          </p:cNvSpPr>
          <p:nvPr>
            <p:ph sz="quarter" idx="13"/>
          </p:nvPr>
        </p:nvSpPr>
        <p:spPr>
          <a:xfrm>
            <a:off x="676655" y="2060848"/>
            <a:ext cx="3822192" cy="4065632"/>
          </a:xfrm>
        </p:spPr>
        <p:txBody>
          <a:bodyPr>
            <a:normAutofit/>
          </a:bodyPr>
          <a:lstStyle/>
          <a:p>
            <a:pPr marL="0" indent="0">
              <a:buNone/>
            </a:pPr>
            <a:r>
              <a:rPr lang="ru-RU" sz="2000" b="1" i="1" dirty="0">
                <a:solidFill>
                  <a:schemeClr val="tx1"/>
                </a:solidFill>
                <a:latin typeface="Times New Roman" panose="02020603050405020304" pitchFamily="18" charset="0"/>
                <a:cs typeface="Times New Roman" panose="02020603050405020304" pitchFamily="18" charset="0"/>
              </a:rPr>
              <a:t>Пролиферация</a:t>
            </a:r>
            <a:r>
              <a:rPr lang="ru-RU" sz="2000" dirty="0">
                <a:solidFill>
                  <a:schemeClr val="tx1"/>
                </a:solidFill>
                <a:latin typeface="Times New Roman" panose="02020603050405020304" pitchFamily="18" charset="0"/>
                <a:cs typeface="Times New Roman" panose="02020603050405020304" pitchFamily="18" charset="0"/>
              </a:rPr>
              <a:t> цветков и плодов – уродливость, </a:t>
            </a:r>
            <a:r>
              <a:rPr lang="ru-RU" sz="2000" dirty="0" smtClean="0">
                <a:solidFill>
                  <a:schemeClr val="tx1"/>
                </a:solidFill>
                <a:latin typeface="Times New Roman" panose="02020603050405020304" pitchFamily="18" charset="0"/>
                <a:cs typeface="Times New Roman" panose="02020603050405020304" pitchFamily="18" charset="0"/>
              </a:rPr>
              <a:t>деформация цветков </a:t>
            </a:r>
            <a:r>
              <a:rPr lang="ru-RU" sz="2000" dirty="0">
                <a:solidFill>
                  <a:schemeClr val="tx1"/>
                </a:solidFill>
                <a:latin typeface="Times New Roman" panose="02020603050405020304" pitchFamily="18" charset="0"/>
                <a:cs typeface="Times New Roman" panose="02020603050405020304" pitchFamily="18" charset="0"/>
              </a:rPr>
              <a:t>и плодов.</a:t>
            </a:r>
          </a:p>
        </p:txBody>
      </p:sp>
      <p:sp>
        <p:nvSpPr>
          <p:cNvPr id="4" name="Объект 3"/>
          <p:cNvSpPr>
            <a:spLocks noGrp="1"/>
          </p:cNvSpPr>
          <p:nvPr>
            <p:ph sz="quarter" idx="14"/>
          </p:nvPr>
        </p:nvSpPr>
        <p:spPr>
          <a:xfrm>
            <a:off x="5652120" y="2420888"/>
            <a:ext cx="3240360" cy="3705592"/>
          </a:xfrm>
        </p:spPr>
        <p:txBody>
          <a:bodyPr>
            <a:normAutofit/>
          </a:bodyPr>
          <a:lstStyle/>
          <a:p>
            <a:pPr marL="0" indent="0">
              <a:buNone/>
            </a:pPr>
            <a:r>
              <a:rPr lang="ru-RU" sz="2000" b="1" i="1" dirty="0">
                <a:solidFill>
                  <a:schemeClr val="tx1"/>
                </a:solidFill>
                <a:latin typeface="Times New Roman" panose="02020603050405020304" pitchFamily="18" charset="0"/>
                <a:cs typeface="Times New Roman" panose="02020603050405020304" pitchFamily="18" charset="0"/>
              </a:rPr>
              <a:t>Фасциация</a:t>
            </a:r>
            <a:r>
              <a:rPr lang="ru-RU" sz="2000" dirty="0">
                <a:solidFill>
                  <a:schemeClr val="tx1"/>
                </a:solidFill>
                <a:latin typeface="Times New Roman" panose="02020603050405020304" pitchFamily="18" charset="0"/>
                <a:cs typeface="Times New Roman" panose="02020603050405020304" pitchFamily="18" charset="0"/>
              </a:rPr>
              <a:t> – </a:t>
            </a:r>
            <a:r>
              <a:rPr lang="ru-RU" sz="2000" dirty="0" err="1">
                <a:solidFill>
                  <a:schemeClr val="tx1"/>
                </a:solidFill>
                <a:latin typeface="Times New Roman" panose="02020603050405020304" pitchFamily="18" charset="0"/>
                <a:cs typeface="Times New Roman" panose="02020603050405020304" pitchFamily="18" charset="0"/>
              </a:rPr>
              <a:t>ремневидное</a:t>
            </a:r>
            <a:r>
              <a:rPr lang="ru-RU" sz="2000" dirty="0">
                <a:solidFill>
                  <a:schemeClr val="tx1"/>
                </a:solidFill>
                <a:latin typeface="Times New Roman" panose="02020603050405020304" pitchFamily="18" charset="0"/>
                <a:cs typeface="Times New Roman" panose="02020603050405020304" pitchFamily="18" charset="0"/>
              </a:rPr>
              <a:t> сплющивание и скручивание стеблей.</a:t>
            </a:r>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19" y="3284984"/>
            <a:ext cx="3024841" cy="2160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91880" y="2809956"/>
            <a:ext cx="2160240" cy="34649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0484114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683568" y="2051460"/>
            <a:ext cx="3822192" cy="3447288"/>
          </a:xfrm>
        </p:spPr>
        <p:txBody>
          <a:bodyPr>
            <a:normAutofit/>
          </a:bodyPr>
          <a:lstStyle/>
          <a:p>
            <a:pPr marL="0" indent="0">
              <a:buNone/>
            </a:pPr>
            <a:r>
              <a:rPr lang="ru-RU" sz="2000" b="1" i="1" dirty="0">
                <a:solidFill>
                  <a:schemeClr val="tx1"/>
                </a:solidFill>
                <a:latin typeface="Times New Roman" panose="02020603050405020304" pitchFamily="18" charset="0"/>
                <a:cs typeface="Times New Roman" panose="02020603050405020304" pitchFamily="18" charset="0"/>
              </a:rPr>
              <a:t>Скручивание </a:t>
            </a:r>
            <a:r>
              <a:rPr lang="ru-RU" sz="2000" dirty="0">
                <a:solidFill>
                  <a:schemeClr val="tx1"/>
                </a:solidFill>
                <a:latin typeface="Times New Roman" panose="02020603050405020304" pitchFamily="18" charset="0"/>
                <a:cs typeface="Times New Roman" panose="02020603050405020304" pitchFamily="18" charset="0"/>
              </a:rPr>
              <a:t>– свертывание краем листьев в трубку или в воронку.</a:t>
            </a:r>
          </a:p>
        </p:txBody>
      </p:sp>
      <p:sp>
        <p:nvSpPr>
          <p:cNvPr id="4" name="Объект 3"/>
          <p:cNvSpPr>
            <a:spLocks noGrp="1"/>
          </p:cNvSpPr>
          <p:nvPr>
            <p:ph sz="quarter" idx="14"/>
          </p:nvPr>
        </p:nvSpPr>
        <p:spPr>
          <a:xfrm>
            <a:off x="4283968" y="2060848"/>
            <a:ext cx="4536504" cy="4065632"/>
          </a:xfrm>
        </p:spPr>
        <p:txBody>
          <a:bodyPr>
            <a:normAutofit/>
          </a:bodyPr>
          <a:lstStyle/>
          <a:p>
            <a:pPr marL="0" indent="0">
              <a:buNone/>
            </a:pPr>
            <a:r>
              <a:rPr lang="ru-RU" sz="2000" b="1" i="1" dirty="0" err="1">
                <a:solidFill>
                  <a:schemeClr val="tx1"/>
                </a:solidFill>
                <a:latin typeface="Times New Roman" panose="02020603050405020304" pitchFamily="18" charset="0"/>
                <a:cs typeface="Times New Roman" panose="02020603050405020304" pitchFamily="18" charset="0"/>
              </a:rPr>
              <a:t>Розеточность</a:t>
            </a:r>
            <a:r>
              <a:rPr lang="ru-RU" sz="2000" dirty="0">
                <a:solidFill>
                  <a:schemeClr val="tx1"/>
                </a:solidFill>
                <a:latin typeface="Times New Roman" panose="02020603050405020304" pitchFamily="18" charset="0"/>
                <a:cs typeface="Times New Roman" panose="02020603050405020304" pitchFamily="18" charset="0"/>
              </a:rPr>
              <a:t> – ненормальное укорачивание междоузлий. В</a:t>
            </a:r>
          </a:p>
          <a:p>
            <a:pPr marL="0" indent="0">
              <a:buNone/>
            </a:pPr>
            <a:r>
              <a:rPr lang="ru-RU" sz="2000" dirty="0">
                <a:solidFill>
                  <a:schemeClr val="tx1"/>
                </a:solidFill>
                <a:latin typeface="Times New Roman" panose="02020603050405020304" pitchFamily="18" charset="0"/>
                <a:cs typeface="Times New Roman" panose="02020603050405020304" pitchFamily="18" charset="0"/>
              </a:rPr>
              <a:t>результате листья скучены в виде розетки.</a:t>
            </a:r>
          </a:p>
        </p:txBody>
      </p:sp>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576" y="3322208"/>
            <a:ext cx="3305301" cy="25491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52120" y="3322208"/>
            <a:ext cx="2808312" cy="2808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2788954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323528" y="1844824"/>
            <a:ext cx="4104456" cy="3595852"/>
          </a:xfrm>
        </p:spPr>
        <p:txBody>
          <a:bodyPr>
            <a:normAutofit/>
          </a:bodyPr>
          <a:lstStyle/>
          <a:p>
            <a:pPr marL="0" indent="0">
              <a:buNone/>
            </a:pPr>
            <a:r>
              <a:rPr lang="ru-RU" sz="2000" b="1" i="1" dirty="0">
                <a:solidFill>
                  <a:schemeClr val="tx1"/>
                </a:solidFill>
                <a:latin typeface="Times New Roman" panose="02020603050405020304" pitchFamily="18" charset="0"/>
                <a:cs typeface="Times New Roman" panose="02020603050405020304" pitchFamily="18" charset="0"/>
              </a:rPr>
              <a:t>Курчавость</a:t>
            </a:r>
            <a:r>
              <a:rPr lang="ru-RU" sz="2000" dirty="0">
                <a:solidFill>
                  <a:schemeClr val="tx1"/>
                </a:solidFill>
                <a:latin typeface="Times New Roman" panose="02020603050405020304" pitchFamily="18" charset="0"/>
                <a:cs typeface="Times New Roman" panose="02020603050405020304" pitchFamily="18" charset="0"/>
              </a:rPr>
              <a:t> (морщинистость, волнистость, гофрировка) </a:t>
            </a:r>
            <a:r>
              <a:rPr lang="ru-RU" sz="2000" dirty="0" smtClean="0">
                <a:solidFill>
                  <a:schemeClr val="tx1"/>
                </a:solidFill>
                <a:latin typeface="Times New Roman" panose="02020603050405020304" pitchFamily="18" charset="0"/>
                <a:cs typeface="Times New Roman" panose="02020603050405020304" pitchFamily="18" charset="0"/>
              </a:rPr>
              <a:t>–разрастание </a:t>
            </a:r>
            <a:r>
              <a:rPr lang="ru-RU" sz="2000" dirty="0">
                <a:solidFill>
                  <a:schemeClr val="tx1"/>
                </a:solidFill>
                <a:latin typeface="Times New Roman" panose="02020603050405020304" pitchFamily="18" charset="0"/>
                <a:cs typeface="Times New Roman" panose="02020603050405020304" pitchFamily="18" charset="0"/>
              </a:rPr>
              <a:t>отдельных участков листа вследствие быстрого роста </a:t>
            </a:r>
            <a:r>
              <a:rPr lang="ru-RU" sz="2000" dirty="0" smtClean="0">
                <a:solidFill>
                  <a:schemeClr val="tx1"/>
                </a:solidFill>
                <a:latin typeface="Times New Roman" panose="02020603050405020304" pitchFamily="18" charset="0"/>
                <a:cs typeface="Times New Roman" panose="02020603050405020304" pitchFamily="18" charset="0"/>
              </a:rPr>
              <a:t>клеток паренхимы</a:t>
            </a:r>
            <a:r>
              <a:rPr lang="ru-RU" sz="2000" dirty="0">
                <a:solidFill>
                  <a:schemeClr val="tx1"/>
                </a:solidFill>
                <a:latin typeface="Times New Roman" panose="02020603050405020304" pitchFamily="18" charset="0"/>
                <a:cs typeface="Times New Roman" panose="02020603050405020304" pitchFamily="18" charset="0"/>
              </a:rPr>
              <a:t>, опережающего рост листовых жилок.</a:t>
            </a:r>
          </a:p>
        </p:txBody>
      </p:sp>
      <p:sp>
        <p:nvSpPr>
          <p:cNvPr id="4" name="Объект 3"/>
          <p:cNvSpPr>
            <a:spLocks noGrp="1"/>
          </p:cNvSpPr>
          <p:nvPr>
            <p:ph sz="quarter" idx="14"/>
          </p:nvPr>
        </p:nvSpPr>
        <p:spPr>
          <a:xfrm>
            <a:off x="4427984" y="1988840"/>
            <a:ext cx="4392488" cy="4137640"/>
          </a:xfrm>
        </p:spPr>
        <p:txBody>
          <a:bodyPr>
            <a:normAutofit/>
          </a:bodyPr>
          <a:lstStyle/>
          <a:p>
            <a:pPr marL="0" indent="0">
              <a:buNone/>
            </a:pPr>
            <a:r>
              <a:rPr lang="ru-RU" sz="2000" b="1" i="1" dirty="0">
                <a:solidFill>
                  <a:schemeClr val="tx1"/>
                </a:solidFill>
                <a:latin typeface="Times New Roman" panose="02020603050405020304" pitchFamily="18" charset="0"/>
                <a:cs typeface="Times New Roman" panose="02020603050405020304" pitchFamily="18" charset="0"/>
              </a:rPr>
              <a:t>Кармашки </a:t>
            </a:r>
            <a:r>
              <a:rPr lang="ru-RU" sz="2000" dirty="0">
                <a:solidFill>
                  <a:schemeClr val="tx1"/>
                </a:solidFill>
                <a:latin typeface="Times New Roman" panose="02020603050405020304" pitchFamily="18" charset="0"/>
                <a:cs typeface="Times New Roman" panose="02020603050405020304" pitchFamily="18" charset="0"/>
              </a:rPr>
              <a:t>– уродливо нарастающие завязи у косточковых пород,</a:t>
            </a:r>
          </a:p>
          <a:p>
            <a:pPr marL="0" indent="0">
              <a:buNone/>
            </a:pPr>
            <a:r>
              <a:rPr lang="ru-RU" sz="2000" dirty="0">
                <a:solidFill>
                  <a:schemeClr val="tx1"/>
                </a:solidFill>
                <a:latin typeface="Times New Roman" panose="02020603050405020304" pitchFamily="18" charset="0"/>
                <a:cs typeface="Times New Roman" panose="02020603050405020304" pitchFamily="18" charset="0"/>
              </a:rPr>
              <a:t>когда вместо плодов образуются </a:t>
            </a:r>
            <a:r>
              <a:rPr lang="ru-RU" sz="2000" dirty="0" err="1">
                <a:solidFill>
                  <a:schemeClr val="tx1"/>
                </a:solidFill>
                <a:latin typeface="Times New Roman" panose="02020603050405020304" pitchFamily="18" charset="0"/>
                <a:cs typeface="Times New Roman" panose="02020603050405020304" pitchFamily="18" charset="0"/>
              </a:rPr>
              <a:t>мешковидные</a:t>
            </a:r>
            <a:r>
              <a:rPr lang="ru-RU" sz="2000" dirty="0">
                <a:solidFill>
                  <a:schemeClr val="tx1"/>
                </a:solidFill>
                <a:latin typeface="Times New Roman" panose="02020603050405020304" pitchFamily="18" charset="0"/>
                <a:cs typeface="Times New Roman" panose="02020603050405020304" pitchFamily="18" charset="0"/>
              </a:rPr>
              <a:t> образования.</a:t>
            </a:r>
          </a:p>
        </p:txBody>
      </p:sp>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3891707"/>
            <a:ext cx="3356992" cy="2517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09304" y="3443082"/>
            <a:ext cx="2108057" cy="15810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27984" y="3677773"/>
            <a:ext cx="2232248" cy="27903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280625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2800" b="1" dirty="0">
                <a:solidFill>
                  <a:schemeClr val="tx2"/>
                </a:solidFill>
                <a:latin typeface="Times New Roman" panose="02020603050405020304" pitchFamily="18" charset="0"/>
                <a:cs typeface="Times New Roman" panose="02020603050405020304" pitchFamily="18" charset="0"/>
              </a:rPr>
              <a:t>V ТИП – образование на поверхности растений спороношений</a:t>
            </a:r>
            <a:br>
              <a:rPr lang="ru-RU" sz="2800" b="1" dirty="0">
                <a:solidFill>
                  <a:schemeClr val="tx2"/>
                </a:solidFill>
                <a:latin typeface="Times New Roman" panose="02020603050405020304" pitchFamily="18" charset="0"/>
                <a:cs typeface="Times New Roman" panose="02020603050405020304" pitchFamily="18" charset="0"/>
              </a:rPr>
            </a:br>
            <a:r>
              <a:rPr lang="ru-RU" sz="2800" b="1" dirty="0">
                <a:solidFill>
                  <a:schemeClr val="tx2"/>
                </a:solidFill>
                <a:latin typeface="Times New Roman" panose="02020603050405020304" pitchFamily="18" charset="0"/>
                <a:cs typeface="Times New Roman" panose="02020603050405020304" pitchFamily="18" charset="0"/>
              </a:rPr>
              <a:t>или скоплений грибницы паразита</a:t>
            </a:r>
          </a:p>
        </p:txBody>
      </p:sp>
      <p:sp>
        <p:nvSpPr>
          <p:cNvPr id="3" name="Объект 2"/>
          <p:cNvSpPr>
            <a:spLocks noGrp="1"/>
          </p:cNvSpPr>
          <p:nvPr>
            <p:ph sz="quarter" idx="13"/>
          </p:nvPr>
        </p:nvSpPr>
        <p:spPr>
          <a:xfrm>
            <a:off x="323528" y="2060848"/>
            <a:ext cx="4175319" cy="4065632"/>
          </a:xfrm>
        </p:spPr>
        <p:txBody>
          <a:bodyPr>
            <a:normAutofit/>
          </a:bodyPr>
          <a:lstStyle/>
          <a:p>
            <a:pPr marL="0" indent="0">
              <a:buNone/>
            </a:pPr>
            <a:r>
              <a:rPr lang="ru-RU" sz="2000" b="1" i="1" dirty="0">
                <a:solidFill>
                  <a:schemeClr val="tx1"/>
                </a:solidFill>
                <a:latin typeface="Times New Roman" panose="02020603050405020304" pitchFamily="18" charset="0"/>
                <a:cs typeface="Times New Roman" panose="02020603050405020304" pitchFamily="18" charset="0"/>
              </a:rPr>
              <a:t>Плодовые тела грибов </a:t>
            </a:r>
            <a:r>
              <a:rPr lang="ru-RU" sz="2000" dirty="0"/>
              <a:t>– </a:t>
            </a:r>
            <a:r>
              <a:rPr lang="ru-RU" sz="2000" dirty="0">
                <a:solidFill>
                  <a:schemeClr val="tx1"/>
                </a:solidFill>
                <a:latin typeface="Times New Roman" panose="02020603050405020304" pitchFamily="18" charset="0"/>
                <a:cs typeface="Times New Roman" panose="02020603050405020304" pitchFamily="18" charset="0"/>
              </a:rPr>
              <a:t>трутовики.</a:t>
            </a:r>
          </a:p>
        </p:txBody>
      </p:sp>
      <p:sp>
        <p:nvSpPr>
          <p:cNvPr id="4" name="Объект 3"/>
          <p:cNvSpPr>
            <a:spLocks noGrp="1"/>
          </p:cNvSpPr>
          <p:nvPr>
            <p:ph sz="quarter" idx="14"/>
          </p:nvPr>
        </p:nvSpPr>
        <p:spPr>
          <a:xfrm>
            <a:off x="4860032" y="2204864"/>
            <a:ext cx="3960440" cy="3921616"/>
          </a:xfrm>
        </p:spPr>
        <p:txBody>
          <a:bodyPr>
            <a:normAutofit/>
          </a:bodyPr>
          <a:lstStyle/>
          <a:p>
            <a:pPr marL="0" indent="0">
              <a:buNone/>
            </a:pPr>
            <a:r>
              <a:rPr lang="ru-RU" sz="2000" b="1" i="1" dirty="0">
                <a:solidFill>
                  <a:schemeClr val="tx1"/>
                </a:solidFill>
                <a:latin typeface="Times New Roman" panose="02020603050405020304" pitchFamily="18" charset="0"/>
                <a:cs typeface="Times New Roman" panose="02020603050405020304" pitchFamily="18" charset="0"/>
              </a:rPr>
              <a:t>Пустулы</a:t>
            </a:r>
            <a:r>
              <a:rPr lang="ru-RU" sz="2000" dirty="0">
                <a:solidFill>
                  <a:schemeClr val="tx1"/>
                </a:solidFill>
                <a:latin typeface="Times New Roman" panose="02020603050405020304" pitchFamily="18" charset="0"/>
                <a:cs typeface="Times New Roman" panose="02020603050405020304" pitchFamily="18" charset="0"/>
              </a:rPr>
              <a:t> – подушечки спороношения патогенных </a:t>
            </a:r>
            <a:r>
              <a:rPr lang="ru-RU" sz="2000" dirty="0" smtClean="0">
                <a:solidFill>
                  <a:schemeClr val="tx1"/>
                </a:solidFill>
                <a:latin typeface="Times New Roman" panose="02020603050405020304" pitchFamily="18" charset="0"/>
                <a:cs typeface="Times New Roman" panose="02020603050405020304" pitchFamily="18" charset="0"/>
              </a:rPr>
              <a:t>грибов,  образующиеся </a:t>
            </a:r>
            <a:r>
              <a:rPr lang="ru-RU" sz="2000" dirty="0">
                <a:solidFill>
                  <a:schemeClr val="tx1"/>
                </a:solidFill>
                <a:latin typeface="Times New Roman" panose="02020603050405020304" pitchFamily="18" charset="0"/>
                <a:cs typeface="Times New Roman" panose="02020603050405020304" pitchFamily="18" charset="0"/>
              </a:rPr>
              <a:t>на поверхности пораженных растений, до созревания</a:t>
            </a:r>
          </a:p>
          <a:p>
            <a:pPr marL="0" indent="0">
              <a:buNone/>
            </a:pPr>
            <a:r>
              <a:rPr lang="ru-RU" sz="2000" dirty="0">
                <a:solidFill>
                  <a:schemeClr val="tx1"/>
                </a:solidFill>
                <a:latin typeface="Times New Roman" panose="02020603050405020304" pitchFamily="18" charset="0"/>
                <a:cs typeface="Times New Roman" panose="02020603050405020304" pitchFamily="18" charset="0"/>
              </a:rPr>
              <a:t>прикрытия эпидермисом.</a:t>
            </a:r>
          </a:p>
        </p:txBody>
      </p:sp>
      <p:pic>
        <p:nvPicPr>
          <p:cNvPr id="133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52559" y="4365104"/>
            <a:ext cx="2974270" cy="2232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2456892"/>
            <a:ext cx="2736304" cy="2052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08104" y="4354082"/>
            <a:ext cx="3023097" cy="21138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5688006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2700" dirty="0" smtClean="0">
                <a:latin typeface="Times New Roman" pitchFamily="18" charset="0"/>
                <a:cs typeface="Times New Roman" pitchFamily="18" charset="0"/>
              </a:rPr>
              <a:t/>
            </a:r>
            <a:br>
              <a:rPr lang="ru-RU" sz="2700" dirty="0" smtClean="0">
                <a:latin typeface="Times New Roman" pitchFamily="18" charset="0"/>
                <a:cs typeface="Times New Roman" pitchFamily="18" charset="0"/>
              </a:rPr>
            </a:br>
            <a:r>
              <a:rPr lang="ru-RU" sz="2700" dirty="0">
                <a:latin typeface="Times New Roman" pitchFamily="18" charset="0"/>
                <a:cs typeface="Times New Roman" pitchFamily="18" charset="0"/>
              </a:rPr>
              <a:t/>
            </a:r>
            <a:br>
              <a:rPr lang="ru-RU" sz="2700" dirty="0">
                <a:latin typeface="Times New Roman" pitchFamily="18" charset="0"/>
                <a:cs typeface="Times New Roman" pitchFamily="18" charset="0"/>
              </a:rPr>
            </a:br>
            <a:r>
              <a:rPr lang="ru-RU" sz="2700" b="1" i="1" dirty="0" smtClean="0">
                <a:solidFill>
                  <a:schemeClr val="tx1"/>
                </a:solidFill>
                <a:latin typeface="Times New Roman" pitchFamily="18" charset="0"/>
                <a:cs typeface="Times New Roman" pitchFamily="18" charset="0"/>
              </a:rPr>
              <a:t>Налет </a:t>
            </a:r>
            <a:r>
              <a:rPr lang="ru-RU" sz="2700" dirty="0">
                <a:solidFill>
                  <a:schemeClr val="tx1"/>
                </a:solidFill>
                <a:latin typeface="Times New Roman" pitchFamily="18" charset="0"/>
                <a:cs typeface="Times New Roman" pitchFamily="18" charset="0"/>
              </a:rPr>
              <a:t>– образование мицелия и спороношения фитопатогенных грибов на поверхности пораженных органов.</a:t>
            </a:r>
            <a:r>
              <a:rPr lang="ru-RU" dirty="0">
                <a:solidFill>
                  <a:schemeClr val="tx1"/>
                </a:solidFill>
              </a:rPr>
              <a:t/>
            </a:r>
            <a:br>
              <a:rPr lang="ru-RU" dirty="0">
                <a:solidFill>
                  <a:schemeClr val="tx1"/>
                </a:solidFill>
              </a:rPr>
            </a:br>
            <a:endParaRPr lang="ru-RU" dirty="0">
              <a:solidFill>
                <a:schemeClr val="tx1"/>
              </a:solidFill>
            </a:endParaRPr>
          </a:p>
        </p:txBody>
      </p:sp>
      <p:sp>
        <p:nvSpPr>
          <p:cNvPr id="3" name="Объект 2"/>
          <p:cNvSpPr>
            <a:spLocks noGrp="1"/>
          </p:cNvSpPr>
          <p:nvPr>
            <p:ph sz="quarter" idx="13"/>
          </p:nvPr>
        </p:nvSpPr>
        <p:spPr>
          <a:xfrm>
            <a:off x="251520" y="2204864"/>
            <a:ext cx="4247327" cy="3921616"/>
          </a:xfrm>
        </p:spPr>
        <p:txBody>
          <a:bodyPr>
            <a:normAutofit/>
          </a:bodyPr>
          <a:lstStyle/>
          <a:p>
            <a:pPr marL="0" indent="0">
              <a:buNone/>
            </a:pPr>
            <a:endParaRPr lang="ru-RU" sz="2000" dirty="0">
              <a:solidFill>
                <a:schemeClr val="tx1"/>
              </a:solidFill>
              <a:latin typeface="Times New Roman" panose="02020603050405020304" pitchFamily="18" charset="0"/>
              <a:cs typeface="Times New Roman" panose="02020603050405020304" pitchFamily="18" charset="0"/>
            </a:endParaRPr>
          </a:p>
        </p:txBody>
      </p:sp>
      <p:pic>
        <p:nvPicPr>
          <p:cNvPr id="1433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8076" y="2060848"/>
            <a:ext cx="2520280" cy="18902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Grp="1" noChangeAspect="1" noChangeArrowheads="1"/>
          </p:cNvPicPr>
          <p:nvPr>
            <p:ph sz="quarter" idx="14"/>
          </p:nvPr>
        </p:nvPicPr>
        <p:blipFill>
          <a:blip r:embed="rId3" cstate="print">
            <a:extLst>
              <a:ext uri="{28A0092B-C50C-407E-A947-70E740481C1C}">
                <a14:useLocalDpi xmlns:a14="http://schemas.microsoft.com/office/drawing/2010/main" val="0"/>
              </a:ext>
            </a:extLst>
          </a:blip>
          <a:srcRect/>
          <a:stretch>
            <a:fillRect/>
          </a:stretch>
        </p:blipFill>
        <p:spPr bwMode="auto">
          <a:xfrm>
            <a:off x="4788024" y="1973869"/>
            <a:ext cx="3321925" cy="2496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11760" y="3969580"/>
            <a:ext cx="2257250" cy="2377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06816" y="4483245"/>
            <a:ext cx="2860540" cy="2041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049462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88224" y="4221088"/>
            <a:ext cx="2309813" cy="2309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Объект 5"/>
          <p:cNvSpPr>
            <a:spLocks noGrp="1"/>
          </p:cNvSpPr>
          <p:nvPr>
            <p:ph sz="quarter" idx="13"/>
          </p:nvPr>
        </p:nvSpPr>
        <p:spPr/>
        <p:txBody>
          <a:bodyPr/>
          <a:lstStyle/>
          <a:p>
            <a:pPr marL="0" indent="0">
              <a:buNone/>
            </a:pPr>
            <a:r>
              <a:rPr lang="ru-RU" b="1" i="1" dirty="0">
                <a:solidFill>
                  <a:schemeClr val="tx1"/>
                </a:solidFill>
                <a:latin typeface="Times New Roman" pitchFamily="18" charset="0"/>
                <a:cs typeface="Times New Roman" pitchFamily="18" charset="0"/>
              </a:rPr>
              <a:t>Склероции</a:t>
            </a:r>
            <a:r>
              <a:rPr lang="ru-RU" dirty="0">
                <a:solidFill>
                  <a:schemeClr val="tx1"/>
                </a:solidFill>
                <a:latin typeface="Times New Roman" pitchFamily="18" charset="0"/>
                <a:cs typeface="Times New Roman" pitchFamily="18" charset="0"/>
              </a:rPr>
              <a:t> – плотно переплетенный и обезвоженный мицелий, который образует тела различной формы и размеров. Они способны хорошо переносить неблагоприятные условия.</a:t>
            </a:r>
          </a:p>
          <a:p>
            <a:endParaRPr lang="ru-RU" dirty="0"/>
          </a:p>
        </p:txBody>
      </p:sp>
      <p:pic>
        <p:nvPicPr>
          <p:cNvPr id="3074" name="Picture 2"/>
          <p:cNvPicPr>
            <a:picLocks noGrp="1" noChangeAspect="1" noChangeArrowheads="1"/>
          </p:cNvPicPr>
          <p:nvPr>
            <p:ph sz="quarter" idx="14"/>
          </p:nvPr>
        </p:nvPicPr>
        <p:blipFill>
          <a:blip r:embed="rId3" cstate="print">
            <a:extLst>
              <a:ext uri="{28A0092B-C50C-407E-A947-70E740481C1C}">
                <a14:useLocalDpi xmlns:a14="http://schemas.microsoft.com/office/drawing/2010/main" val="0"/>
              </a:ext>
            </a:extLst>
          </a:blip>
          <a:srcRect/>
          <a:stretch>
            <a:fillRect/>
          </a:stretch>
        </p:blipFill>
        <p:spPr bwMode="auto">
          <a:xfrm>
            <a:off x="4860032" y="2564904"/>
            <a:ext cx="1963082" cy="2621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385739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03848" y="332656"/>
            <a:ext cx="3804311" cy="461665"/>
          </a:xfrm>
          <a:prstGeom prst="rect">
            <a:avLst/>
          </a:prstGeom>
        </p:spPr>
        <p:txBody>
          <a:bodyPr wrap="none">
            <a:spAutoFit/>
          </a:bodyPr>
          <a:lstStyle/>
          <a:p>
            <a:r>
              <a:rPr lang="ru-RU" sz="2400" b="1" u="sng" dirty="0" smtClean="0">
                <a:latin typeface="Times New Roman" pitchFamily="18" charset="0"/>
                <a:cs typeface="Times New Roman" pitchFamily="18" charset="0"/>
              </a:rPr>
              <a:t>Классификация болезней </a:t>
            </a:r>
            <a:endParaRPr lang="ru-RU" sz="2400" b="1" dirty="0">
              <a:latin typeface="Times New Roman" pitchFamily="18" charset="0"/>
              <a:cs typeface="Times New Roman" pitchFamily="18" charset="0"/>
            </a:endParaRPr>
          </a:p>
        </p:txBody>
      </p:sp>
      <p:sp>
        <p:nvSpPr>
          <p:cNvPr id="3" name="Прямоугольник 2"/>
          <p:cNvSpPr/>
          <p:nvPr/>
        </p:nvSpPr>
        <p:spPr>
          <a:xfrm>
            <a:off x="179512" y="1628800"/>
            <a:ext cx="8712968" cy="4893647"/>
          </a:xfrm>
          <a:prstGeom prst="rect">
            <a:avLst/>
          </a:prstGeom>
        </p:spPr>
        <p:txBody>
          <a:bodyPr wrap="square">
            <a:spAutoFit/>
          </a:bodyPr>
          <a:lstStyle/>
          <a:p>
            <a:pPr algn="just"/>
            <a:r>
              <a:rPr lang="ru-RU" sz="2400" dirty="0" smtClean="0">
                <a:latin typeface="Times New Roman" pitchFamily="18" charset="0"/>
                <a:cs typeface="Times New Roman" pitchFamily="18" charset="0"/>
              </a:rPr>
              <a:t>	</a:t>
            </a:r>
            <a:r>
              <a:rPr lang="ru-RU" sz="2400" b="1" dirty="0" smtClean="0">
                <a:latin typeface="Times New Roman" pitchFamily="18" charset="0"/>
                <a:cs typeface="Times New Roman" pitchFamily="18" charset="0"/>
              </a:rPr>
              <a:t>Инфекционные</a:t>
            </a:r>
            <a:r>
              <a:rPr lang="ru-RU" sz="2400" dirty="0" smtClean="0">
                <a:latin typeface="Times New Roman" pitchFamily="18" charset="0"/>
                <a:cs typeface="Times New Roman" pitchFamily="18" charset="0"/>
              </a:rPr>
              <a:t> болезни вызываются различными возбудителями – грибами, бактериями, вирусами, </a:t>
            </a:r>
            <a:r>
              <a:rPr lang="ru-RU" sz="2400" dirty="0" err="1" smtClean="0">
                <a:latin typeface="Times New Roman" pitchFamily="18" charset="0"/>
                <a:cs typeface="Times New Roman" pitchFamily="18" charset="0"/>
              </a:rPr>
              <a:t>фитоплазмами</a:t>
            </a:r>
            <a:r>
              <a:rPr lang="ru-RU" sz="2400" dirty="0" smtClean="0">
                <a:latin typeface="Times New Roman" pitchFamily="18" charset="0"/>
                <a:cs typeface="Times New Roman" pitchFamily="18" charset="0"/>
              </a:rPr>
              <a:t>, нематодами, высшими цветковыми паразитами. Общий признак инфекционных болезней – их способность передаваться от одного растения к другому. Организм, вызывающий болезнь, называют ее возбудителем или </a:t>
            </a:r>
            <a:r>
              <a:rPr lang="ru-RU" sz="2400" dirty="0" err="1" smtClean="0">
                <a:latin typeface="Times New Roman" pitchFamily="18" charset="0"/>
                <a:cs typeface="Times New Roman" pitchFamily="18" charset="0"/>
              </a:rPr>
              <a:t>патогеном</a:t>
            </a:r>
            <a:r>
              <a:rPr lang="ru-RU" sz="2400" dirty="0" smtClean="0">
                <a:latin typeface="Times New Roman" pitchFamily="18" charset="0"/>
                <a:cs typeface="Times New Roman" pitchFamily="18" charset="0"/>
              </a:rPr>
              <a:t>. Организмы, способные вызвать болезни растений, называются фитопатогенными. Растение, на котором поселяется и за счет которого питается </a:t>
            </a:r>
            <a:r>
              <a:rPr lang="ru-RU" sz="2400" dirty="0" err="1" smtClean="0">
                <a:latin typeface="Times New Roman" pitchFamily="18" charset="0"/>
                <a:cs typeface="Times New Roman" pitchFamily="18" charset="0"/>
              </a:rPr>
              <a:t>патоген</a:t>
            </a:r>
            <a:r>
              <a:rPr lang="ru-RU" sz="2400" dirty="0" smtClean="0">
                <a:latin typeface="Times New Roman" pitchFamily="18" charset="0"/>
                <a:cs typeface="Times New Roman" pitchFamily="18" charset="0"/>
              </a:rPr>
              <a:t>, называется растением-хозяином. </a:t>
            </a:r>
          </a:p>
          <a:p>
            <a:pPr algn="just"/>
            <a:r>
              <a:rPr lang="ru-RU" sz="2400" dirty="0" smtClean="0">
                <a:latin typeface="Times New Roman" pitchFamily="18" charset="0"/>
                <a:cs typeface="Times New Roman" pitchFamily="18" charset="0"/>
              </a:rPr>
              <a:t>	</a:t>
            </a:r>
            <a:r>
              <a:rPr lang="ru-RU" sz="2400" b="1" dirty="0" smtClean="0">
                <a:latin typeface="Times New Roman" pitchFamily="18" charset="0"/>
                <a:cs typeface="Times New Roman" pitchFamily="18" charset="0"/>
              </a:rPr>
              <a:t>Неинфекционные</a:t>
            </a:r>
            <a:r>
              <a:rPr lang="ru-RU" sz="2400" dirty="0" smtClean="0">
                <a:latin typeface="Times New Roman" pitchFamily="18" charset="0"/>
                <a:cs typeface="Times New Roman" pitchFamily="18" charset="0"/>
              </a:rPr>
              <a:t> болезни возникают без участия фитопатогенных организмов под влиянием неблагоприятных для растений условий выращивания – почвенных, водных, воздушных. </a:t>
            </a:r>
            <a:endParaRPr lang="ru-RU" sz="2400" dirty="0">
              <a:latin typeface="Times New Roman" pitchFamily="18" charset="0"/>
              <a:cs typeface="Times New Roman" pitchFamily="18"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323528" y="1772816"/>
            <a:ext cx="4175319" cy="4353664"/>
          </a:xfrm>
        </p:spPr>
        <p:txBody>
          <a:bodyPr>
            <a:normAutofit/>
          </a:bodyPr>
          <a:lstStyle/>
          <a:p>
            <a:pPr marL="0" indent="0">
              <a:buNone/>
            </a:pPr>
            <a:r>
              <a:rPr lang="ru-RU" sz="2000" b="1" i="1" dirty="0">
                <a:solidFill>
                  <a:schemeClr val="tx1"/>
                </a:solidFill>
                <a:latin typeface="Times New Roman" panose="02020603050405020304" pitchFamily="18" charset="0"/>
                <a:cs typeface="Times New Roman" panose="02020603050405020304" pitchFamily="18" charset="0"/>
              </a:rPr>
              <a:t>Головня </a:t>
            </a:r>
            <a:r>
              <a:rPr lang="ru-RU" sz="2000" dirty="0">
                <a:solidFill>
                  <a:schemeClr val="tx1"/>
                </a:solidFill>
                <a:latin typeface="Times New Roman" panose="02020603050405020304" pitchFamily="18" charset="0"/>
                <a:cs typeface="Times New Roman" panose="02020603050405020304" pitchFamily="18" charset="0"/>
              </a:rPr>
              <a:t>– разрушение отдельных органов и тканей с </a:t>
            </a:r>
            <a:r>
              <a:rPr lang="ru-RU" sz="2000" dirty="0" smtClean="0">
                <a:solidFill>
                  <a:schemeClr val="tx1"/>
                </a:solidFill>
                <a:latin typeface="Times New Roman" panose="02020603050405020304" pitchFamily="18" charset="0"/>
                <a:cs typeface="Times New Roman" panose="02020603050405020304" pitchFamily="18" charset="0"/>
              </a:rPr>
              <a:t>превращением их </a:t>
            </a:r>
            <a:r>
              <a:rPr lang="ru-RU" sz="2000" dirty="0">
                <a:solidFill>
                  <a:schemeClr val="tx1"/>
                </a:solidFill>
                <a:latin typeface="Times New Roman" panose="02020603050405020304" pitchFamily="18" charset="0"/>
                <a:cs typeface="Times New Roman" panose="02020603050405020304" pitchFamily="18" charset="0"/>
              </a:rPr>
              <a:t>в темную пылящую массу </a:t>
            </a:r>
            <a:r>
              <a:rPr lang="ru-RU" sz="2000" dirty="0" err="1">
                <a:solidFill>
                  <a:schemeClr val="tx1"/>
                </a:solidFill>
                <a:latin typeface="Times New Roman" panose="02020603050405020304" pitchFamily="18" charset="0"/>
                <a:cs typeface="Times New Roman" panose="02020603050405020304" pitchFamily="18" charset="0"/>
              </a:rPr>
              <a:t>телиоспор</a:t>
            </a:r>
            <a:r>
              <a:rPr lang="ru-RU" sz="2000" dirty="0">
                <a:solidFill>
                  <a:schemeClr val="tx1"/>
                </a:solidFill>
                <a:latin typeface="Times New Roman" panose="02020603050405020304" pitchFamily="18" charset="0"/>
                <a:cs typeface="Times New Roman" panose="02020603050405020304" pitchFamily="18" charset="0"/>
              </a:rPr>
              <a:t> (хламидоспор).</a:t>
            </a:r>
          </a:p>
        </p:txBody>
      </p:sp>
      <p:pic>
        <p:nvPicPr>
          <p:cNvPr id="15362" name="Picture 2"/>
          <p:cNvPicPr>
            <a:picLocks noGrp="1" noChangeAspect="1" noChangeArrowheads="1"/>
          </p:cNvPicPr>
          <p:nvPr>
            <p:ph sz="quarter" idx="14"/>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3356992"/>
            <a:ext cx="3938820" cy="24425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016" y="2924944"/>
            <a:ext cx="4104456" cy="29472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4918464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335846"/>
            <a:ext cx="8640960" cy="6370975"/>
          </a:xfrm>
          <a:prstGeom prst="rect">
            <a:avLst/>
          </a:prstGeom>
        </p:spPr>
        <p:txBody>
          <a:bodyPr wrap="square">
            <a:spAutoFit/>
          </a:bodyPr>
          <a:lstStyle/>
          <a:p>
            <a:pPr algn="ctr"/>
            <a:r>
              <a:rPr lang="ru-RU" sz="2400" b="1" dirty="0">
                <a:latin typeface="Times New Roman" pitchFamily="18" charset="0"/>
                <a:cs typeface="Times New Roman" pitchFamily="18" charset="0"/>
              </a:rPr>
              <a:t>МОРФОЛОГИЯ ГРИБОВ</a:t>
            </a:r>
            <a:endParaRPr lang="ru-RU" sz="2400" dirty="0">
              <a:latin typeface="Times New Roman" pitchFamily="18" charset="0"/>
              <a:cs typeface="Times New Roman" pitchFamily="18" charset="0"/>
            </a:endParaRPr>
          </a:p>
          <a:p>
            <a:pPr algn="ctr"/>
            <a:r>
              <a:rPr lang="ru-RU" sz="2400" b="1" dirty="0">
                <a:latin typeface="Times New Roman" pitchFamily="18" charset="0"/>
                <a:cs typeface="Times New Roman" pitchFamily="18" charset="0"/>
              </a:rPr>
              <a:t>(Грибница и её видоизменения)</a:t>
            </a:r>
            <a:endParaRPr lang="ru-RU" sz="2400" dirty="0">
              <a:latin typeface="Times New Roman" pitchFamily="18" charset="0"/>
              <a:cs typeface="Times New Roman" pitchFamily="18" charset="0"/>
            </a:endParaRPr>
          </a:p>
          <a:p>
            <a:pPr algn="just"/>
            <a:r>
              <a:rPr lang="ru-RU" sz="2400" dirty="0">
                <a:latin typeface="Times New Roman" pitchFamily="18" charset="0"/>
                <a:cs typeface="Times New Roman" pitchFamily="18" charset="0"/>
              </a:rPr>
              <a:t>	Вегетативное тело гриба состоит из системы тончайших ветвящихся гиф, называемые грибницей или мицелием. У примитивных форм мицелия представлен голым кусочком плазмы.</a:t>
            </a:r>
          </a:p>
          <a:p>
            <a:pPr algn="just"/>
            <a:r>
              <a:rPr lang="ru-RU" sz="2400" dirty="0">
                <a:latin typeface="Times New Roman" pitchFamily="18" charset="0"/>
                <a:cs typeface="Times New Roman" pitchFamily="18" charset="0"/>
              </a:rPr>
              <a:t>	Мицелий большинства низших грибов не имеет поперечных перегородок (септ). Такой мицелия называют неклеточным или </a:t>
            </a:r>
            <a:r>
              <a:rPr lang="ru-RU" sz="2400" dirty="0" err="1">
                <a:latin typeface="Times New Roman" pitchFamily="18" charset="0"/>
                <a:cs typeface="Times New Roman" pitchFamily="18" charset="0"/>
              </a:rPr>
              <a:t>несептированным</a:t>
            </a:r>
            <a:r>
              <a:rPr lang="ru-RU" sz="2400" dirty="0">
                <a:latin typeface="Times New Roman" pitchFamily="18" charset="0"/>
                <a:cs typeface="Times New Roman" pitchFamily="18" charset="0"/>
              </a:rPr>
              <a:t>. Его нельзя назвать одноклеточным, т.к. клетка здесь имеет много ядер, но отдельные клетки мицелия не обособлены одна от другой перегородками.</a:t>
            </a:r>
          </a:p>
          <a:p>
            <a:pPr algn="just"/>
            <a:r>
              <a:rPr lang="ru-RU" sz="2400" dirty="0">
                <a:latin typeface="Times New Roman" pitchFamily="18" charset="0"/>
                <a:cs typeface="Times New Roman" pitchFamily="18" charset="0"/>
              </a:rPr>
              <a:t>	У высших грибов мицелий имеет перегородки. Такой мицелий называет многоклеточным или </a:t>
            </a:r>
            <a:r>
              <a:rPr lang="ru-RU" sz="2400" dirty="0" err="1">
                <a:latin typeface="Times New Roman" pitchFamily="18" charset="0"/>
                <a:cs typeface="Times New Roman" pitchFamily="18" charset="0"/>
              </a:rPr>
              <a:t>септированным</a:t>
            </a:r>
            <a:r>
              <a:rPr lang="ru-RU" sz="2400" dirty="0">
                <a:latin typeface="Times New Roman" pitchFamily="18" charset="0"/>
                <a:cs typeface="Times New Roman" pitchFamily="18" charset="0"/>
              </a:rPr>
              <a:t>.</a:t>
            </a:r>
          </a:p>
          <a:p>
            <a:pPr algn="just"/>
            <a:r>
              <a:rPr lang="ru-RU" sz="2400" dirty="0">
                <a:latin typeface="Times New Roman" pitchFamily="18" charset="0"/>
                <a:cs typeface="Times New Roman" pitchFamily="18" charset="0"/>
              </a:rPr>
              <a:t>	По расположению относительно субстрата мицелий может быть внутренний (эндофильный) и поверхностный (</a:t>
            </a:r>
            <a:r>
              <a:rPr lang="ru-RU" sz="2400" dirty="0" err="1">
                <a:latin typeface="Times New Roman" pitchFamily="18" charset="0"/>
                <a:cs typeface="Times New Roman" pitchFamily="18" charset="0"/>
              </a:rPr>
              <a:t>экзофитный</a:t>
            </a:r>
            <a:r>
              <a:rPr lang="ru-RU" sz="2400" dirty="0">
                <a:latin typeface="Times New Roman" pitchFamily="18" charset="0"/>
                <a:cs typeface="Times New Roman" pitchFamily="18" charset="0"/>
              </a:rPr>
              <a:t>).</a:t>
            </a:r>
          </a:p>
        </p:txBody>
      </p:sp>
    </p:spTree>
    <p:extLst>
      <p:ext uri="{BB962C8B-B14F-4D97-AF65-F5344CB8AC3E}">
        <p14:creationId xmlns:p14="http://schemas.microsoft.com/office/powerpoint/2010/main" val="37917664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260648"/>
            <a:ext cx="8712968" cy="646331"/>
          </a:xfrm>
          <a:prstGeom prst="rect">
            <a:avLst/>
          </a:prstGeom>
        </p:spPr>
        <p:txBody>
          <a:bodyPr wrap="square">
            <a:spAutoFit/>
          </a:bodyPr>
          <a:lstStyle/>
          <a:p>
            <a:pPr algn="ctr"/>
            <a:r>
              <a:rPr lang="ru-RU" dirty="0">
                <a:latin typeface="Times New Roman" pitchFamily="18" charset="0"/>
                <a:cs typeface="Times New Roman" pitchFamily="18" charset="0"/>
              </a:rPr>
              <a:t>В зависимости от выполняемых функций мицелий может видоизменяться. Различают существующие видоизменения мицелия</a:t>
            </a:r>
            <a:r>
              <a:rPr lang="ru-RU" dirty="0" smtClean="0">
                <a:latin typeface="Times New Roman" pitchFamily="18" charset="0"/>
                <a:cs typeface="Times New Roman" pitchFamily="18" charset="0"/>
              </a:rPr>
              <a:t>:</a:t>
            </a:r>
            <a:endParaRPr lang="ru-RU" dirty="0">
              <a:latin typeface="Times New Roman" pitchFamily="18" charset="0"/>
              <a:cs typeface="Times New Roman" pitchFamily="18" charset="0"/>
            </a:endParaRPr>
          </a:p>
        </p:txBody>
      </p:sp>
      <p:sp>
        <p:nvSpPr>
          <p:cNvPr id="3" name="Прямоугольник 2"/>
          <p:cNvSpPr/>
          <p:nvPr/>
        </p:nvSpPr>
        <p:spPr>
          <a:xfrm>
            <a:off x="211879" y="5877272"/>
            <a:ext cx="8712968" cy="830997"/>
          </a:xfrm>
          <a:prstGeom prst="rect">
            <a:avLst/>
          </a:prstGeom>
        </p:spPr>
        <p:txBody>
          <a:bodyPr wrap="square">
            <a:spAutoFit/>
          </a:bodyPr>
          <a:lstStyle/>
          <a:p>
            <a:pPr algn="ctr"/>
            <a:r>
              <a:rPr lang="ru-RU" sz="1600" dirty="0" smtClean="0">
                <a:latin typeface="Times New Roman" pitchFamily="18" charset="0"/>
                <a:cs typeface="Times New Roman" pitchFamily="18" charset="0"/>
              </a:rPr>
              <a:t>Рисунок::</a:t>
            </a:r>
            <a:r>
              <a:rPr lang="ru-RU" sz="1600" dirty="0">
                <a:latin typeface="Times New Roman" pitchFamily="18" charset="0"/>
                <a:cs typeface="Times New Roman" pitchFamily="18" charset="0"/>
              </a:rPr>
              <a:t> </a:t>
            </a:r>
            <a:r>
              <a:rPr lang="ru-RU" sz="1600" i="1" dirty="0">
                <a:latin typeface="Times New Roman" pitchFamily="18" charset="0"/>
                <a:cs typeface="Times New Roman" pitchFamily="18" charset="0"/>
              </a:rPr>
              <a:t>а</a:t>
            </a:r>
            <a:r>
              <a:rPr lang="ru-RU" sz="1600" dirty="0">
                <a:latin typeface="Times New Roman" pitchFamily="18" charset="0"/>
                <a:cs typeface="Times New Roman" pitchFamily="18" charset="0"/>
              </a:rPr>
              <a:t> – столоны и ризоиды; </a:t>
            </a:r>
            <a:r>
              <a:rPr lang="ru-RU" sz="1600" i="1" dirty="0">
                <a:latin typeface="Times New Roman" pitchFamily="18" charset="0"/>
                <a:cs typeface="Times New Roman" pitchFamily="18" charset="0"/>
              </a:rPr>
              <a:t>б – </a:t>
            </a:r>
            <a:r>
              <a:rPr lang="ru-RU" sz="1600" dirty="0" err="1">
                <a:latin typeface="Times New Roman" pitchFamily="18" charset="0"/>
                <a:cs typeface="Times New Roman" pitchFamily="18" charset="0"/>
              </a:rPr>
              <a:t>аппрессории</a:t>
            </a:r>
            <a:r>
              <a:rPr lang="ru-RU" sz="1600" dirty="0">
                <a:latin typeface="Times New Roman" pitchFamily="18" charset="0"/>
                <a:cs typeface="Times New Roman" pitchFamily="18" charset="0"/>
              </a:rPr>
              <a:t>; в – гаустории; г – ловчие аппараты; </a:t>
            </a:r>
            <a:r>
              <a:rPr lang="ru-RU" sz="1600" i="1" dirty="0">
                <a:latin typeface="Times New Roman" pitchFamily="18" charset="0"/>
                <a:cs typeface="Times New Roman" pitchFamily="18" charset="0"/>
              </a:rPr>
              <a:t>д</a:t>
            </a:r>
            <a:r>
              <a:rPr lang="ru-RU" sz="1600" dirty="0">
                <a:latin typeface="Times New Roman" pitchFamily="18" charset="0"/>
                <a:cs typeface="Times New Roman" pitchFamily="18" charset="0"/>
              </a:rPr>
              <a:t> – склероций; </a:t>
            </a:r>
            <a:r>
              <a:rPr lang="ru-RU" sz="1600" i="1" dirty="0">
                <a:latin typeface="Times New Roman" pitchFamily="18" charset="0"/>
                <a:cs typeface="Times New Roman" pitchFamily="18" charset="0"/>
              </a:rPr>
              <a:t>1</a:t>
            </a:r>
            <a:r>
              <a:rPr lang="ru-RU" sz="1600" dirty="0">
                <a:latin typeface="Times New Roman" pitchFamily="18" charset="0"/>
                <a:cs typeface="Times New Roman" pitchFamily="18" charset="0"/>
              </a:rPr>
              <a:t> – ризоиды; </a:t>
            </a:r>
            <a:r>
              <a:rPr lang="ru-RU" sz="1600" i="1" dirty="0">
                <a:latin typeface="Times New Roman" pitchFamily="18" charset="0"/>
                <a:cs typeface="Times New Roman" pitchFamily="18" charset="0"/>
              </a:rPr>
              <a:t>2</a:t>
            </a:r>
            <a:r>
              <a:rPr lang="ru-RU" sz="1600" dirty="0">
                <a:latin typeface="Times New Roman" pitchFamily="18" charset="0"/>
                <a:cs typeface="Times New Roman" pitchFamily="18" charset="0"/>
              </a:rPr>
              <a:t> – столон; </a:t>
            </a:r>
            <a:r>
              <a:rPr lang="ru-RU" sz="1600" i="1" dirty="0">
                <a:latin typeface="Times New Roman" pitchFamily="18" charset="0"/>
                <a:cs typeface="Times New Roman" pitchFamily="18" charset="0"/>
              </a:rPr>
              <a:t>3</a:t>
            </a:r>
            <a:r>
              <a:rPr lang="ru-RU" sz="1600" dirty="0">
                <a:latin typeface="Times New Roman" pitchFamily="18" charset="0"/>
                <a:cs typeface="Times New Roman" pitchFamily="18" charset="0"/>
              </a:rPr>
              <a:t> – гифы; </a:t>
            </a:r>
            <a:r>
              <a:rPr lang="ru-RU" sz="1600" i="1" dirty="0">
                <a:latin typeface="Times New Roman" pitchFamily="18" charset="0"/>
                <a:cs typeface="Times New Roman" pitchFamily="18" charset="0"/>
              </a:rPr>
              <a:t>4</a:t>
            </a:r>
            <a:r>
              <a:rPr lang="ru-RU" sz="1600" dirty="0">
                <a:latin typeface="Times New Roman" pitchFamily="18" charset="0"/>
                <a:cs typeface="Times New Roman" pitchFamily="18" charset="0"/>
              </a:rPr>
              <a:t> – гаустории; 5 – клетка растения, питающая гриб;</a:t>
            </a:r>
            <a:r>
              <a:rPr lang="ru-RU" sz="1600" i="1" dirty="0">
                <a:latin typeface="Times New Roman" pitchFamily="18" charset="0"/>
                <a:cs typeface="Times New Roman" pitchFamily="18" charset="0"/>
              </a:rPr>
              <a:t>6</a:t>
            </a:r>
            <a:r>
              <a:rPr lang="ru-RU" sz="1600" dirty="0">
                <a:latin typeface="Times New Roman" pitchFamily="18" charset="0"/>
                <a:cs typeface="Times New Roman" pitchFamily="18" charset="0"/>
              </a:rPr>
              <a:t> – кольца ловушки; 7 – клейкие наросты; </a:t>
            </a:r>
            <a:r>
              <a:rPr lang="ru-RU" sz="1600" i="1" dirty="0">
                <a:latin typeface="Times New Roman" pitchFamily="18" charset="0"/>
                <a:cs typeface="Times New Roman" pitchFamily="18" charset="0"/>
              </a:rPr>
              <a:t>8</a:t>
            </a:r>
            <a:r>
              <a:rPr lang="ru-RU" sz="1600" dirty="0">
                <a:latin typeface="Times New Roman" pitchFamily="18" charset="0"/>
                <a:cs typeface="Times New Roman" pitchFamily="18" charset="0"/>
              </a:rPr>
              <a:t> – органы спороношения</a:t>
            </a:r>
            <a:endParaRPr lang="ru-RU" sz="1600" dirty="0">
              <a:latin typeface="Times New Roman" pitchFamily="18" charset="0"/>
              <a:cs typeface="Times New Roman" pitchFamily="18" charset="0"/>
            </a:endParaRPr>
          </a:p>
        </p:txBody>
      </p:sp>
      <p:pic>
        <p:nvPicPr>
          <p:cNvPr id="1026" name="Picture 2" descr="https://iknigi.net/books_files/online_html/111605/i_07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7525" y="980728"/>
            <a:ext cx="5493903" cy="4896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05157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260648"/>
            <a:ext cx="8712968" cy="7478970"/>
          </a:xfrm>
          <a:prstGeom prst="rect">
            <a:avLst/>
          </a:prstGeom>
        </p:spPr>
        <p:txBody>
          <a:bodyPr wrap="square">
            <a:spAutoFit/>
          </a:bodyPr>
          <a:lstStyle/>
          <a:p>
            <a:pPr algn="just"/>
            <a:r>
              <a:rPr lang="ru-RU" sz="2400" b="1" i="1" dirty="0" smtClean="0">
                <a:latin typeface="Times New Roman" pitchFamily="18" charset="0"/>
                <a:cs typeface="Times New Roman" pitchFamily="18" charset="0"/>
              </a:rPr>
              <a:t>	Анастомозы </a:t>
            </a:r>
            <a:r>
              <a:rPr lang="ru-RU" sz="2400" b="1" i="1" dirty="0">
                <a:latin typeface="Times New Roman" pitchFamily="18" charset="0"/>
                <a:cs typeface="Times New Roman" pitchFamily="18" charset="0"/>
              </a:rPr>
              <a:t>–</a:t>
            </a:r>
            <a:r>
              <a:rPr lang="ru-RU" sz="2400" dirty="0">
                <a:latin typeface="Times New Roman" pitchFamily="18" charset="0"/>
                <a:cs typeface="Times New Roman" pitchFamily="18" charset="0"/>
              </a:rPr>
              <a:t> боковые выросты грибницы – мостики, соединяющие гифы грибницы между собой.</a:t>
            </a:r>
          </a:p>
          <a:p>
            <a:pPr algn="just"/>
            <a:r>
              <a:rPr lang="ru-RU" sz="2400" b="1" i="1" dirty="0" smtClean="0">
                <a:latin typeface="Times New Roman" pitchFamily="18" charset="0"/>
                <a:cs typeface="Times New Roman" pitchFamily="18" charset="0"/>
              </a:rPr>
              <a:t>	Гаустории </a:t>
            </a:r>
            <a:r>
              <a:rPr lang="ru-RU" sz="2400" b="1" i="1" dirty="0">
                <a:latin typeface="Times New Roman" pitchFamily="18" charset="0"/>
                <a:cs typeface="Times New Roman" pitchFamily="18" charset="0"/>
              </a:rPr>
              <a:t>(присоски) –</a:t>
            </a:r>
            <a:r>
              <a:rPr lang="ru-RU" sz="2400" dirty="0">
                <a:latin typeface="Times New Roman" pitchFamily="18" charset="0"/>
                <a:cs typeface="Times New Roman" pitchFamily="18" charset="0"/>
              </a:rPr>
              <a:t> ответвлённая грибницы, проникающие в живые клетки растения и являющиеся специализированными органами питания.</a:t>
            </a:r>
          </a:p>
          <a:p>
            <a:pPr algn="just"/>
            <a:r>
              <a:rPr lang="ru-RU" sz="2400" b="1" i="1" dirty="0" smtClean="0">
                <a:latin typeface="Times New Roman" pitchFamily="18" charset="0"/>
                <a:cs typeface="Times New Roman" pitchFamily="18" charset="0"/>
              </a:rPr>
              <a:t>	</a:t>
            </a:r>
            <a:r>
              <a:rPr lang="ru-RU" sz="2400" b="1" i="1" dirty="0" err="1" smtClean="0">
                <a:latin typeface="Times New Roman" pitchFamily="18" charset="0"/>
                <a:cs typeface="Times New Roman" pitchFamily="18" charset="0"/>
              </a:rPr>
              <a:t>Аппрессории</a:t>
            </a:r>
            <a:r>
              <a:rPr lang="ru-RU" sz="2400" b="1" i="1" dirty="0" smtClean="0">
                <a:latin typeface="Times New Roman" pitchFamily="18" charset="0"/>
                <a:cs typeface="Times New Roman" pitchFamily="18" charset="0"/>
              </a:rPr>
              <a:t> </a:t>
            </a:r>
            <a:r>
              <a:rPr lang="ru-RU" sz="2400" b="1" i="1" dirty="0">
                <a:latin typeface="Times New Roman" pitchFamily="18" charset="0"/>
                <a:cs typeface="Times New Roman" pitchFamily="18" charset="0"/>
              </a:rPr>
              <a:t>–</a:t>
            </a:r>
            <a:r>
              <a:rPr lang="ru-RU" sz="2400" dirty="0">
                <a:latin typeface="Times New Roman" pitchFamily="18" charset="0"/>
                <a:cs typeface="Times New Roman" pitchFamily="18" charset="0"/>
              </a:rPr>
              <a:t> широкие лопастные пластинки, предназначенные для прикрепления к субстрату.</a:t>
            </a:r>
          </a:p>
          <a:p>
            <a:pPr algn="just"/>
            <a:r>
              <a:rPr lang="ru-RU" sz="2400" b="1" i="1" dirty="0" smtClean="0">
                <a:latin typeface="Times New Roman" pitchFamily="18" charset="0"/>
                <a:cs typeface="Times New Roman" pitchFamily="18" charset="0"/>
              </a:rPr>
              <a:t>	Ризоиды </a:t>
            </a:r>
            <a:r>
              <a:rPr lang="ru-RU" sz="2400" b="1" i="1" dirty="0">
                <a:latin typeface="Times New Roman" pitchFamily="18" charset="0"/>
                <a:cs typeface="Times New Roman" pitchFamily="18" charset="0"/>
              </a:rPr>
              <a:t>–</a:t>
            </a:r>
            <a:r>
              <a:rPr lang="ru-RU" sz="2400" dirty="0">
                <a:latin typeface="Times New Roman" pitchFamily="18" charset="0"/>
                <a:cs typeface="Times New Roman" pitchFamily="18" charset="0"/>
              </a:rPr>
              <a:t> простые и разветвлённые части гиф, по своей форме напоминающие корни растений.</a:t>
            </a:r>
          </a:p>
          <a:p>
            <a:pPr algn="just"/>
            <a:r>
              <a:rPr lang="ru-RU" sz="2400" b="1" i="1" dirty="0" smtClean="0">
                <a:latin typeface="Times New Roman" pitchFamily="18" charset="0"/>
                <a:cs typeface="Times New Roman" pitchFamily="18" charset="0"/>
              </a:rPr>
              <a:t>	Столоны</a:t>
            </a:r>
            <a:r>
              <a:rPr lang="ru-RU" sz="2400" dirty="0" smtClean="0">
                <a:latin typeface="Times New Roman" pitchFamily="18" charset="0"/>
                <a:cs typeface="Times New Roman" pitchFamily="18" charset="0"/>
              </a:rPr>
              <a:t> </a:t>
            </a:r>
            <a:r>
              <a:rPr lang="ru-RU" sz="2400" dirty="0">
                <a:latin typeface="Times New Roman" pitchFamily="18" charset="0"/>
                <a:cs typeface="Times New Roman" pitchFamily="18" charset="0"/>
              </a:rPr>
              <a:t>– толстые, дугообразные гифы мицелия, служат для быстрого распространения по субстрату.</a:t>
            </a:r>
          </a:p>
          <a:p>
            <a:pPr algn="just"/>
            <a:r>
              <a:rPr lang="ru-RU" sz="2400" b="1" i="1" dirty="0" smtClean="0">
                <a:latin typeface="Times New Roman" pitchFamily="18" charset="0"/>
                <a:cs typeface="Times New Roman" pitchFamily="18" charset="0"/>
              </a:rPr>
              <a:t>	Тяжи </a:t>
            </a:r>
            <a:r>
              <a:rPr lang="ru-RU" sz="2400" b="1" i="1" dirty="0">
                <a:latin typeface="Times New Roman" pitchFamily="18" charset="0"/>
                <a:cs typeface="Times New Roman" pitchFamily="18" charset="0"/>
              </a:rPr>
              <a:t>гиф –</a:t>
            </a:r>
            <a:r>
              <a:rPr lang="ru-RU" sz="2400" dirty="0">
                <a:latin typeface="Times New Roman" pitchFamily="18" charset="0"/>
                <a:cs typeface="Times New Roman" pitchFamily="18" charset="0"/>
              </a:rPr>
              <a:t> шнуры белого цвета, состоящие из пучков параллельно растущих гиф. Служат для распространения в сплошном субстрате.</a:t>
            </a:r>
          </a:p>
          <a:p>
            <a:pPr algn="just"/>
            <a:r>
              <a:rPr lang="ru-RU" sz="2400" b="1" i="1" dirty="0" smtClean="0">
                <a:latin typeface="Times New Roman" pitchFamily="18" charset="0"/>
                <a:cs typeface="Times New Roman" pitchFamily="18" charset="0"/>
              </a:rPr>
              <a:t>	</a:t>
            </a:r>
            <a:r>
              <a:rPr lang="ru-RU" sz="2400" b="1" i="1" dirty="0" err="1" smtClean="0">
                <a:latin typeface="Times New Roman" pitchFamily="18" charset="0"/>
                <a:cs typeface="Times New Roman" pitchFamily="18" charset="0"/>
              </a:rPr>
              <a:t>Ризоморфы</a:t>
            </a:r>
            <a:r>
              <a:rPr lang="ru-RU" sz="2400" b="1" i="1" dirty="0" smtClean="0">
                <a:latin typeface="Times New Roman" pitchFamily="18" charset="0"/>
                <a:cs typeface="Times New Roman" pitchFamily="18" charset="0"/>
              </a:rPr>
              <a:t> </a:t>
            </a:r>
            <a:r>
              <a:rPr lang="ru-RU" sz="2400" b="1" i="1" dirty="0">
                <a:latin typeface="Times New Roman" pitchFamily="18" charset="0"/>
                <a:cs typeface="Times New Roman" pitchFamily="18" charset="0"/>
              </a:rPr>
              <a:t>–</a:t>
            </a:r>
            <a:r>
              <a:rPr lang="ru-RU" sz="2400" dirty="0">
                <a:latin typeface="Times New Roman" pitchFamily="18" charset="0"/>
                <a:cs typeface="Times New Roman" pitchFamily="18" charset="0"/>
              </a:rPr>
              <a:t> темноокрашенные </a:t>
            </a:r>
            <a:r>
              <a:rPr lang="ru-RU" sz="2400" dirty="0" err="1">
                <a:latin typeface="Times New Roman" pitchFamily="18" charset="0"/>
                <a:cs typeface="Times New Roman" pitchFamily="18" charset="0"/>
              </a:rPr>
              <a:t>корнеподобные</a:t>
            </a:r>
            <a:r>
              <a:rPr lang="ru-RU" sz="2400" dirty="0">
                <a:latin typeface="Times New Roman" pitchFamily="18" charset="0"/>
                <a:cs typeface="Times New Roman" pitchFamily="18" charset="0"/>
              </a:rPr>
              <a:t> тяжи, состоящие из переплетённых гиф. Наружный слой пигментирован.</a:t>
            </a:r>
          </a:p>
          <a:p>
            <a:pPr algn="just"/>
            <a:r>
              <a:rPr lang="ru-RU" sz="2400" b="1" i="1" dirty="0">
                <a:latin typeface="Times New Roman" pitchFamily="18" charset="0"/>
                <a:cs typeface="Times New Roman" pitchFamily="18" charset="0"/>
              </a:rPr>
              <a:t>Склероции </a:t>
            </a:r>
            <a:r>
              <a:rPr lang="ru-RU" sz="2400" dirty="0">
                <a:latin typeface="Times New Roman" pitchFamily="18" charset="0"/>
                <a:cs typeface="Times New Roman" pitchFamily="18" charset="0"/>
              </a:rPr>
              <a:t>– тела, состоящие из плотно переплетённого обезвоженного мицелия. Склероции снаружи пигментированы, внутри светлые. Размеры и форма разнообразные.</a:t>
            </a:r>
            <a:endParaRPr lang="ru-RU" sz="2400" dirty="0">
              <a:latin typeface="Times New Roman" pitchFamily="18" charset="0"/>
              <a:cs typeface="Times New Roman" pitchFamily="18" charset="0"/>
            </a:endParaRPr>
          </a:p>
        </p:txBody>
      </p:sp>
    </p:spTree>
    <p:extLst>
      <p:ext uri="{BB962C8B-B14F-4D97-AF65-F5344CB8AC3E}">
        <p14:creationId xmlns:p14="http://schemas.microsoft.com/office/powerpoint/2010/main" val="8156067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332656"/>
            <a:ext cx="8712968" cy="6186309"/>
          </a:xfrm>
          <a:prstGeom prst="rect">
            <a:avLst/>
          </a:prstGeom>
        </p:spPr>
        <p:txBody>
          <a:bodyPr wrap="square">
            <a:spAutoFit/>
          </a:bodyPr>
          <a:lstStyle/>
          <a:p>
            <a:pPr algn="ctr"/>
            <a:r>
              <a:rPr lang="ru-RU" sz="2200" b="1" dirty="0" smtClean="0">
                <a:latin typeface="Times New Roman" pitchFamily="18" charset="0"/>
                <a:cs typeface="Times New Roman" pitchFamily="18" charset="0"/>
              </a:rPr>
              <a:t>В соответствии с этиологической классификацией все известные болезни растений распределяют по следующим группам: </a:t>
            </a:r>
          </a:p>
          <a:p>
            <a:pPr algn="just"/>
            <a:endParaRPr lang="ru-RU" sz="2200" dirty="0" smtClean="0">
              <a:latin typeface="Times New Roman" pitchFamily="18" charset="0"/>
              <a:cs typeface="Times New Roman" pitchFamily="18" charset="0"/>
            </a:endParaRPr>
          </a:p>
          <a:p>
            <a:pPr algn="just"/>
            <a:r>
              <a:rPr lang="ru-RU" sz="2200" dirty="0" smtClean="0">
                <a:latin typeface="Times New Roman" pitchFamily="18" charset="0"/>
                <a:cs typeface="Times New Roman" pitchFamily="18" charset="0"/>
              </a:rPr>
              <a:t>1. </a:t>
            </a:r>
            <a:r>
              <a:rPr lang="ru-RU" sz="2200" u="sng" dirty="0" smtClean="0">
                <a:latin typeface="Times New Roman" pitchFamily="18" charset="0"/>
                <a:cs typeface="Times New Roman" pitchFamily="18" charset="0"/>
              </a:rPr>
              <a:t>неинфекционные болезни: </a:t>
            </a:r>
          </a:p>
          <a:p>
            <a:pPr algn="just"/>
            <a:r>
              <a:rPr lang="ru-RU" sz="2200" dirty="0" smtClean="0">
                <a:latin typeface="Times New Roman" pitchFamily="18" charset="0"/>
                <a:cs typeface="Times New Roman" pitchFamily="18" charset="0"/>
              </a:rPr>
              <a:t>- вызванные неблагоприятными почвенными условиями; </a:t>
            </a:r>
          </a:p>
          <a:p>
            <a:pPr algn="just"/>
            <a:r>
              <a:rPr lang="ru-RU" sz="2200" dirty="0" smtClean="0">
                <a:latin typeface="Times New Roman" pitchFamily="18" charset="0"/>
                <a:cs typeface="Times New Roman" pitchFamily="18" charset="0"/>
              </a:rPr>
              <a:t>- возникшие под воздействием неблагоприятных метеорологических условий; </a:t>
            </a:r>
          </a:p>
          <a:p>
            <a:pPr algn="just"/>
            <a:r>
              <a:rPr lang="ru-RU" sz="2200" dirty="0" smtClean="0">
                <a:latin typeface="Times New Roman" pitchFamily="18" charset="0"/>
                <a:cs typeface="Times New Roman" pitchFamily="18" charset="0"/>
              </a:rPr>
              <a:t>- развившиеся в результате механических воздействий; </a:t>
            </a:r>
          </a:p>
          <a:p>
            <a:pPr algn="just"/>
            <a:r>
              <a:rPr lang="ru-RU" sz="2200" dirty="0" smtClean="0">
                <a:latin typeface="Times New Roman" pitchFamily="18" charset="0"/>
                <a:cs typeface="Times New Roman" pitchFamily="18" charset="0"/>
              </a:rPr>
              <a:t>- вызванные присутствием в воздухе вредных примесей; </a:t>
            </a:r>
          </a:p>
          <a:p>
            <a:pPr algn="just">
              <a:buFontTx/>
              <a:buChar char="-"/>
            </a:pPr>
            <a:r>
              <a:rPr lang="ru-RU" sz="2200" dirty="0" smtClean="0">
                <a:latin typeface="Times New Roman" pitchFamily="18" charset="0"/>
                <a:cs typeface="Times New Roman" pitchFamily="18" charset="0"/>
              </a:rPr>
              <a:t>последствия воздействия ионизирующих излучений. </a:t>
            </a:r>
          </a:p>
          <a:p>
            <a:pPr algn="just"/>
            <a:endParaRPr lang="ru-RU" sz="2200" dirty="0" smtClean="0">
              <a:latin typeface="Times New Roman" pitchFamily="18" charset="0"/>
              <a:cs typeface="Times New Roman" pitchFamily="18" charset="0"/>
            </a:endParaRPr>
          </a:p>
          <a:p>
            <a:pPr algn="just"/>
            <a:r>
              <a:rPr lang="ru-RU" sz="2200" dirty="0" smtClean="0">
                <a:latin typeface="Times New Roman" pitchFamily="18" charset="0"/>
                <a:cs typeface="Times New Roman" pitchFamily="18" charset="0"/>
              </a:rPr>
              <a:t>2. </a:t>
            </a:r>
            <a:r>
              <a:rPr lang="ru-RU" sz="2200" u="sng" dirty="0" smtClean="0">
                <a:latin typeface="Times New Roman" pitchFamily="18" charset="0"/>
                <a:cs typeface="Times New Roman" pitchFamily="18" charset="0"/>
              </a:rPr>
              <a:t>инфекционные болезни </a:t>
            </a:r>
          </a:p>
          <a:p>
            <a:pPr algn="just"/>
            <a:r>
              <a:rPr lang="ru-RU" sz="2200" dirty="0" smtClean="0">
                <a:latin typeface="Times New Roman" pitchFamily="18" charset="0"/>
                <a:cs typeface="Times New Roman" pitchFamily="18" charset="0"/>
              </a:rPr>
              <a:t>- грибные (микозы); </a:t>
            </a:r>
          </a:p>
          <a:p>
            <a:pPr algn="just"/>
            <a:r>
              <a:rPr lang="ru-RU" sz="2200" dirty="0" smtClean="0">
                <a:latin typeface="Times New Roman" pitchFamily="18" charset="0"/>
                <a:cs typeface="Times New Roman" pitchFamily="18" charset="0"/>
              </a:rPr>
              <a:t>- бактериальные (бактериозы); </a:t>
            </a:r>
          </a:p>
          <a:p>
            <a:pPr algn="just"/>
            <a:r>
              <a:rPr lang="ru-RU" sz="2200" dirty="0" smtClean="0">
                <a:latin typeface="Times New Roman" pitchFamily="18" charset="0"/>
                <a:cs typeface="Times New Roman" pitchFamily="18" charset="0"/>
              </a:rPr>
              <a:t>- вирусные (</a:t>
            </a:r>
            <a:r>
              <a:rPr lang="ru-RU" sz="2200" dirty="0" err="1" smtClean="0">
                <a:latin typeface="Times New Roman" pitchFamily="18" charset="0"/>
                <a:cs typeface="Times New Roman" pitchFamily="18" charset="0"/>
              </a:rPr>
              <a:t>вирозы</a:t>
            </a:r>
            <a:r>
              <a:rPr lang="ru-RU" sz="2200" dirty="0" smtClean="0">
                <a:latin typeface="Times New Roman" pitchFamily="18" charset="0"/>
                <a:cs typeface="Times New Roman" pitchFamily="18" charset="0"/>
              </a:rPr>
              <a:t>); </a:t>
            </a:r>
          </a:p>
          <a:p>
            <a:pPr algn="just"/>
            <a:r>
              <a:rPr lang="ru-RU" sz="2200" dirty="0" smtClean="0">
                <a:latin typeface="Times New Roman" pitchFamily="18" charset="0"/>
                <a:cs typeface="Times New Roman" pitchFamily="18" charset="0"/>
              </a:rPr>
              <a:t>- </a:t>
            </a:r>
            <a:r>
              <a:rPr lang="ru-RU" sz="2200" dirty="0" err="1" smtClean="0">
                <a:latin typeface="Times New Roman" pitchFamily="18" charset="0"/>
                <a:cs typeface="Times New Roman" pitchFamily="18" charset="0"/>
              </a:rPr>
              <a:t>актиномикозные</a:t>
            </a:r>
            <a:r>
              <a:rPr lang="ru-RU" sz="2200" dirty="0" smtClean="0">
                <a:latin typeface="Times New Roman" pitchFamily="18" charset="0"/>
                <a:cs typeface="Times New Roman" pitchFamily="18" charset="0"/>
              </a:rPr>
              <a:t> (актиномикозы); </a:t>
            </a:r>
          </a:p>
          <a:p>
            <a:pPr algn="just"/>
            <a:r>
              <a:rPr lang="ru-RU" sz="2200" dirty="0" smtClean="0">
                <a:latin typeface="Times New Roman" pitchFamily="18" charset="0"/>
                <a:cs typeface="Times New Roman" pitchFamily="18" charset="0"/>
              </a:rPr>
              <a:t>- </a:t>
            </a:r>
            <a:r>
              <a:rPr lang="ru-RU" sz="2200" dirty="0" err="1" smtClean="0">
                <a:latin typeface="Times New Roman" pitchFamily="18" charset="0"/>
                <a:cs typeface="Times New Roman" pitchFamily="18" charset="0"/>
              </a:rPr>
              <a:t>фитоплазменные</a:t>
            </a:r>
            <a:r>
              <a:rPr lang="ru-RU" sz="2200" dirty="0" smtClean="0">
                <a:latin typeface="Times New Roman" pitchFamily="18" charset="0"/>
                <a:cs typeface="Times New Roman" pitchFamily="18" charset="0"/>
              </a:rPr>
              <a:t> (</a:t>
            </a:r>
            <a:r>
              <a:rPr lang="ru-RU" sz="2200" dirty="0" err="1" smtClean="0">
                <a:latin typeface="Times New Roman" pitchFamily="18" charset="0"/>
                <a:cs typeface="Times New Roman" pitchFamily="18" charset="0"/>
              </a:rPr>
              <a:t>фитоплазмозы</a:t>
            </a:r>
            <a:r>
              <a:rPr lang="ru-RU" sz="2200" dirty="0" smtClean="0">
                <a:latin typeface="Times New Roman" pitchFamily="18" charset="0"/>
                <a:cs typeface="Times New Roman" pitchFamily="18" charset="0"/>
              </a:rPr>
              <a:t>); </a:t>
            </a:r>
          </a:p>
          <a:p>
            <a:pPr algn="just"/>
            <a:r>
              <a:rPr lang="ru-RU" sz="2200" dirty="0" smtClean="0">
                <a:latin typeface="Times New Roman" pitchFamily="18" charset="0"/>
                <a:cs typeface="Times New Roman" pitchFamily="18" charset="0"/>
              </a:rPr>
              <a:t>- болезни, вызываемые цветковыми паразитами. </a:t>
            </a:r>
            <a:endParaRPr lang="ru-RU" sz="2200" dirty="0">
              <a:latin typeface="Times New Roman" pitchFamily="18" charset="0"/>
              <a:cs typeface="Times New Roman"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3645024"/>
            <a:ext cx="8568952" cy="3046988"/>
          </a:xfrm>
          <a:prstGeom prst="rect">
            <a:avLst/>
          </a:prstGeom>
        </p:spPr>
        <p:txBody>
          <a:bodyPr wrap="square">
            <a:spAutoFit/>
          </a:bodyPr>
          <a:lstStyle/>
          <a:p>
            <a:pPr algn="just"/>
            <a:r>
              <a:rPr lang="ru-RU" sz="2400" dirty="0" smtClean="0">
                <a:latin typeface="Times New Roman" pitchFamily="18" charset="0"/>
                <a:cs typeface="Times New Roman" pitchFamily="18" charset="0"/>
              </a:rPr>
              <a:t>	В зависимости от степени локализации болезни растений делятся на местные (локальные) и общие (диффузные). Местные болезни поражают небольшие участки или отдельные органы, не распространяясь по всему растению. При общих болезнях поражается все растение или большая его часть. При общем заболевании поражаются обычно осевые органы, корни или стебель растения (сосудистая ткань), что нередко влечет за собой его гибель. </a:t>
            </a:r>
            <a:endParaRPr lang="ru-RU" sz="2400" dirty="0">
              <a:latin typeface="Times New Roman" pitchFamily="18" charset="0"/>
              <a:cs typeface="Times New Roman" pitchFamily="18" charset="0"/>
            </a:endParaRPr>
          </a:p>
        </p:txBody>
      </p:sp>
      <p:pic>
        <p:nvPicPr>
          <p:cNvPr id="1026" name="Picture 2" descr="https://rastenievod.com/wp-content/uploads/2019/06/11-1.jpg"/>
          <p:cNvPicPr>
            <a:picLocks noChangeAspect="1" noChangeArrowheads="1"/>
          </p:cNvPicPr>
          <p:nvPr/>
        </p:nvPicPr>
        <p:blipFill>
          <a:blip r:embed="rId2" cstate="print"/>
          <a:srcRect/>
          <a:stretch>
            <a:fillRect/>
          </a:stretch>
        </p:blipFill>
        <p:spPr bwMode="auto">
          <a:xfrm>
            <a:off x="0" y="0"/>
            <a:ext cx="4499992" cy="3303744"/>
          </a:xfrm>
          <a:prstGeom prst="rect">
            <a:avLst/>
          </a:prstGeom>
          <a:noFill/>
        </p:spPr>
      </p:pic>
      <p:sp>
        <p:nvSpPr>
          <p:cNvPr id="1028" name="AutoShape 4" descr="https://www.comfortclub.ru/_pu/10/57542130.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30" name="AutoShape 6" descr="https://s0.slide-share.ru/s_slide/cae8dee27be22f37d9f0da41eba64873/a9cc782c-f00d-4a44-af22-98923f250aac.jpe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032" name="Picture 8" descr="https://kartoska.ru/wp-content/uploads/b/f/2/bf2b85633819a03c9cd5d3e72f36edcf.jpg"/>
          <p:cNvPicPr>
            <a:picLocks noChangeAspect="1" noChangeArrowheads="1"/>
          </p:cNvPicPr>
          <p:nvPr/>
        </p:nvPicPr>
        <p:blipFill>
          <a:blip r:embed="rId3" cstate="print"/>
          <a:srcRect/>
          <a:stretch>
            <a:fillRect/>
          </a:stretch>
        </p:blipFill>
        <p:spPr bwMode="auto">
          <a:xfrm>
            <a:off x="4572000" y="0"/>
            <a:ext cx="4572000" cy="3275983"/>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noAutofit/>
          </a:bodyPr>
          <a:lstStyle/>
          <a:p>
            <a:r>
              <a:rPr lang="ru-RU" sz="2800" dirty="0">
                <a:solidFill>
                  <a:schemeClr val="tx1"/>
                </a:solidFill>
                <a:latin typeface="Times New Roman" panose="02020603050405020304" pitchFamily="18" charset="0"/>
                <a:cs typeface="Times New Roman" panose="02020603050405020304" pitchFamily="18" charset="0"/>
              </a:rPr>
              <a:t>Развитие патологического процесса сопровождается появлением </a:t>
            </a:r>
            <a:r>
              <a:rPr lang="ru-RU" sz="2800" dirty="0" smtClean="0">
                <a:solidFill>
                  <a:schemeClr val="tx1"/>
                </a:solidFill>
                <a:latin typeface="Times New Roman" panose="02020603050405020304" pitchFamily="18" charset="0"/>
                <a:cs typeface="Times New Roman" panose="02020603050405020304" pitchFamily="18" charset="0"/>
              </a:rPr>
              <a:t>на растении </a:t>
            </a:r>
            <a:r>
              <a:rPr lang="ru-RU" sz="2800" dirty="0">
                <a:solidFill>
                  <a:schemeClr val="tx1"/>
                </a:solidFill>
                <a:latin typeface="Times New Roman" panose="02020603050405020304" pitchFamily="18" charset="0"/>
                <a:cs typeface="Times New Roman" panose="02020603050405020304" pitchFamily="18" charset="0"/>
              </a:rPr>
              <a:t>характерных признаков или симптомов.</a:t>
            </a:r>
          </a:p>
        </p:txBody>
      </p:sp>
      <p:sp>
        <p:nvSpPr>
          <p:cNvPr id="4" name="Текст 3"/>
          <p:cNvSpPr>
            <a:spLocks noGrp="1"/>
          </p:cNvSpPr>
          <p:nvPr>
            <p:ph type="body" idx="1"/>
          </p:nvPr>
        </p:nvSpPr>
        <p:spPr>
          <a:xfrm>
            <a:off x="676656" y="2132856"/>
            <a:ext cx="3822192" cy="576064"/>
          </a:xfrm>
        </p:spPr>
        <p:txBody>
          <a:bodyPr>
            <a:normAutofit fontScale="92500"/>
          </a:bodyPr>
          <a:lstStyle/>
          <a:p>
            <a:r>
              <a:rPr lang="en-US" b="1" dirty="0">
                <a:latin typeface="Times New Roman" panose="02020603050405020304" pitchFamily="18" charset="0"/>
                <a:cs typeface="Times New Roman" panose="02020603050405020304" pitchFamily="18" charset="0"/>
              </a:rPr>
              <a:t>I </a:t>
            </a:r>
            <a:r>
              <a:rPr lang="ru-RU" b="1" dirty="0">
                <a:latin typeface="Times New Roman" panose="02020603050405020304" pitchFamily="18" charset="0"/>
                <a:cs typeface="Times New Roman" panose="02020603050405020304" pitchFamily="18" charset="0"/>
              </a:rPr>
              <a:t>ТИП – разрушение </a:t>
            </a:r>
            <a:r>
              <a:rPr lang="ru-RU" b="1" dirty="0" smtClean="0">
                <a:latin typeface="Times New Roman" panose="02020603050405020304" pitchFamily="18" charset="0"/>
                <a:cs typeface="Times New Roman" panose="02020603050405020304" pitchFamily="18" charset="0"/>
              </a:rPr>
              <a:t>тканей</a:t>
            </a:r>
            <a:endParaRPr lang="ru-RU" b="1" dirty="0">
              <a:latin typeface="Times New Roman" panose="02020603050405020304" pitchFamily="18" charset="0"/>
              <a:cs typeface="Times New Roman" panose="02020603050405020304" pitchFamily="18" charset="0"/>
            </a:endParaRPr>
          </a:p>
        </p:txBody>
      </p:sp>
      <p:sp>
        <p:nvSpPr>
          <p:cNvPr id="2" name="Объект 1"/>
          <p:cNvSpPr>
            <a:spLocks noGrp="1"/>
          </p:cNvSpPr>
          <p:nvPr>
            <p:ph sz="half" idx="2"/>
          </p:nvPr>
        </p:nvSpPr>
        <p:spPr>
          <a:xfrm>
            <a:off x="323528" y="2708920"/>
            <a:ext cx="4752528" cy="3816424"/>
          </a:xfrm>
        </p:spPr>
        <p:txBody>
          <a:bodyPr>
            <a:normAutofit fontScale="92500" lnSpcReduction="10000"/>
          </a:bodyPr>
          <a:lstStyle/>
          <a:p>
            <a:pPr marL="0" indent="0">
              <a:buNone/>
            </a:pPr>
            <a:r>
              <a:rPr lang="ru-RU" b="1" i="1" dirty="0">
                <a:solidFill>
                  <a:schemeClr val="tx1"/>
                </a:solidFill>
                <a:latin typeface="Times New Roman" panose="02020603050405020304" pitchFamily="18" charset="0"/>
                <a:cs typeface="Times New Roman" panose="02020603050405020304" pitchFamily="18" charset="0"/>
              </a:rPr>
              <a:t>Гниль</a:t>
            </a:r>
            <a:r>
              <a:rPr lang="ru-RU" dirty="0">
                <a:solidFill>
                  <a:schemeClr val="tx1"/>
                </a:solidFill>
                <a:latin typeface="Times New Roman" panose="02020603050405020304" pitchFamily="18" charset="0"/>
                <a:cs typeface="Times New Roman" panose="02020603050405020304" pitchFamily="18" charset="0"/>
              </a:rPr>
              <a:t> – разложение растительной ткани. </a:t>
            </a:r>
            <a:endParaRPr lang="ru-RU" dirty="0" smtClean="0">
              <a:solidFill>
                <a:schemeClr val="tx1"/>
              </a:solidFill>
              <a:latin typeface="Times New Roman" panose="02020603050405020304" pitchFamily="18" charset="0"/>
              <a:cs typeface="Times New Roman" panose="02020603050405020304" pitchFamily="18" charset="0"/>
            </a:endParaRPr>
          </a:p>
          <a:p>
            <a:pPr marL="0" indent="0">
              <a:buNone/>
            </a:pPr>
            <a:r>
              <a:rPr lang="ru-RU" b="1" i="1" dirty="0" smtClean="0">
                <a:solidFill>
                  <a:schemeClr val="tx1"/>
                </a:solidFill>
                <a:latin typeface="Times New Roman" panose="02020603050405020304" pitchFamily="18" charset="0"/>
                <a:cs typeface="Times New Roman" panose="02020603050405020304" pitchFamily="18" charset="0"/>
              </a:rPr>
              <a:t>При </a:t>
            </a:r>
            <a:r>
              <a:rPr lang="ru-RU" b="1" i="1" dirty="0">
                <a:solidFill>
                  <a:schemeClr val="tx1"/>
                </a:solidFill>
                <a:latin typeface="Times New Roman" panose="02020603050405020304" pitchFamily="18" charset="0"/>
                <a:cs typeface="Times New Roman" panose="02020603050405020304" pitchFamily="18" charset="0"/>
              </a:rPr>
              <a:t>сухой гнили </a:t>
            </a:r>
            <a:r>
              <a:rPr lang="ru-RU" dirty="0">
                <a:solidFill>
                  <a:schemeClr val="tx1"/>
                </a:solidFill>
                <a:latin typeface="Times New Roman" panose="02020603050405020304" pitchFamily="18" charset="0"/>
                <a:cs typeface="Times New Roman" panose="02020603050405020304" pitchFamily="18" charset="0"/>
              </a:rPr>
              <a:t>происходит обезвоживание тканей, они </a:t>
            </a:r>
            <a:r>
              <a:rPr lang="ru-RU" dirty="0" smtClean="0">
                <a:solidFill>
                  <a:schemeClr val="tx1"/>
                </a:solidFill>
                <a:latin typeface="Times New Roman" panose="02020603050405020304" pitchFamily="18" charset="0"/>
                <a:cs typeface="Times New Roman" panose="02020603050405020304" pitchFamily="18" charset="0"/>
              </a:rPr>
              <a:t>теряют структуру</a:t>
            </a:r>
            <a:r>
              <a:rPr lang="ru-RU" dirty="0">
                <a:solidFill>
                  <a:schemeClr val="tx1"/>
                </a:solidFill>
                <a:latin typeface="Times New Roman" panose="02020603050405020304" pitchFamily="18" charset="0"/>
                <a:cs typeface="Times New Roman" panose="02020603050405020304" pitchFamily="18" charset="0"/>
              </a:rPr>
              <a:t>, превращаются в порошкообразную или волокнистую массу. </a:t>
            </a:r>
            <a:endParaRPr lang="ru-RU" dirty="0" smtClean="0">
              <a:solidFill>
                <a:schemeClr val="tx1"/>
              </a:solidFill>
              <a:latin typeface="Times New Roman" panose="02020603050405020304" pitchFamily="18" charset="0"/>
              <a:cs typeface="Times New Roman" panose="02020603050405020304" pitchFamily="18" charset="0"/>
            </a:endParaRPr>
          </a:p>
          <a:p>
            <a:pPr marL="0" indent="0">
              <a:buNone/>
            </a:pPr>
            <a:r>
              <a:rPr lang="ru-RU" b="1" i="1" dirty="0" smtClean="0">
                <a:solidFill>
                  <a:schemeClr val="tx1"/>
                </a:solidFill>
                <a:latin typeface="Times New Roman" panose="02020603050405020304" pitchFamily="18" charset="0"/>
                <a:cs typeface="Times New Roman" panose="02020603050405020304" pitchFamily="18" charset="0"/>
              </a:rPr>
              <a:t>При мокрой </a:t>
            </a:r>
            <a:r>
              <a:rPr lang="ru-RU" b="1" i="1" dirty="0">
                <a:solidFill>
                  <a:schemeClr val="tx1"/>
                </a:solidFill>
                <a:latin typeface="Times New Roman" panose="02020603050405020304" pitchFamily="18" charset="0"/>
                <a:cs typeface="Times New Roman" panose="02020603050405020304" pitchFamily="18" charset="0"/>
              </a:rPr>
              <a:t>гнили </a:t>
            </a:r>
            <a:r>
              <a:rPr lang="ru-RU" dirty="0">
                <a:solidFill>
                  <a:schemeClr val="tx1"/>
                </a:solidFill>
                <a:latin typeface="Times New Roman" panose="02020603050405020304" pitchFamily="18" charset="0"/>
                <a:cs typeface="Times New Roman" panose="02020603050405020304" pitchFamily="18" charset="0"/>
              </a:rPr>
              <a:t>разрушаются и оболочки клеток с истечением </a:t>
            </a:r>
            <a:r>
              <a:rPr lang="ru-RU" dirty="0" smtClean="0">
                <a:solidFill>
                  <a:schemeClr val="tx1"/>
                </a:solidFill>
                <a:latin typeface="Times New Roman" panose="02020603050405020304" pitchFamily="18" charset="0"/>
                <a:cs typeface="Times New Roman" panose="02020603050405020304" pitchFamily="18" charset="0"/>
              </a:rPr>
              <a:t>содержимого растительной </a:t>
            </a:r>
            <a:r>
              <a:rPr lang="ru-RU" dirty="0">
                <a:solidFill>
                  <a:schemeClr val="tx1"/>
                </a:solidFill>
                <a:latin typeface="Times New Roman" panose="02020603050405020304" pitchFamily="18" charset="0"/>
                <a:cs typeface="Times New Roman" panose="02020603050405020304" pitchFamily="18" charset="0"/>
              </a:rPr>
              <a:t>клетки наружу, и превращением пораженной ткани </a:t>
            </a:r>
            <a:r>
              <a:rPr lang="ru-RU" dirty="0" smtClean="0">
                <a:solidFill>
                  <a:schemeClr val="tx1"/>
                </a:solidFill>
                <a:latin typeface="Times New Roman" panose="02020603050405020304" pitchFamily="18" charset="0"/>
                <a:cs typeface="Times New Roman" panose="02020603050405020304" pitchFamily="18" charset="0"/>
              </a:rPr>
              <a:t>в кашицеобразную </a:t>
            </a:r>
            <a:r>
              <a:rPr lang="ru-RU" dirty="0">
                <a:solidFill>
                  <a:schemeClr val="tx1"/>
                </a:solidFill>
                <a:latin typeface="Times New Roman" panose="02020603050405020304" pitchFamily="18" charset="0"/>
                <a:cs typeface="Times New Roman" panose="02020603050405020304" pitchFamily="18" charset="0"/>
              </a:rPr>
              <a:t>бесформенную массу, иногда с неприятным запахом. </a:t>
            </a:r>
            <a:endParaRPr lang="ru-RU" dirty="0" smtClean="0">
              <a:solidFill>
                <a:schemeClr val="tx1"/>
              </a:solidFill>
              <a:latin typeface="Times New Roman" panose="02020603050405020304" pitchFamily="18" charset="0"/>
              <a:cs typeface="Times New Roman" panose="02020603050405020304" pitchFamily="18" charset="0"/>
            </a:endParaRPr>
          </a:p>
          <a:p>
            <a:pPr marL="0" indent="0">
              <a:buNone/>
            </a:pPr>
            <a:r>
              <a:rPr lang="ru-RU" b="1" i="1" dirty="0" smtClean="0">
                <a:solidFill>
                  <a:schemeClr val="tx1"/>
                </a:solidFill>
                <a:latin typeface="Times New Roman" panose="02020603050405020304" pitchFamily="18" charset="0"/>
                <a:cs typeface="Times New Roman" panose="02020603050405020304" pitchFamily="18" charset="0"/>
              </a:rPr>
              <a:t>При твердой </a:t>
            </a:r>
            <a:r>
              <a:rPr lang="ru-RU" b="1" i="1" dirty="0">
                <a:solidFill>
                  <a:schemeClr val="tx1"/>
                </a:solidFill>
                <a:latin typeface="Times New Roman" panose="02020603050405020304" pitchFamily="18" charset="0"/>
                <a:cs typeface="Times New Roman" panose="02020603050405020304" pitchFamily="18" charset="0"/>
              </a:rPr>
              <a:t>гнили </a:t>
            </a:r>
            <a:r>
              <a:rPr lang="ru-RU" dirty="0">
                <a:solidFill>
                  <a:schemeClr val="tx1"/>
                </a:solidFill>
                <a:latin typeface="Times New Roman" panose="02020603050405020304" pitchFamily="18" charset="0"/>
                <a:cs typeface="Times New Roman" panose="02020603050405020304" pitchFamily="18" charset="0"/>
              </a:rPr>
              <a:t>клетки отмирают, а ткань не размягчается.</a:t>
            </a:r>
          </a:p>
        </p:txBody>
      </p:sp>
      <p:sp>
        <p:nvSpPr>
          <p:cNvPr id="5" name="Текст 4"/>
          <p:cNvSpPr>
            <a:spLocks noGrp="1"/>
          </p:cNvSpPr>
          <p:nvPr>
            <p:ph type="body" sz="quarter" idx="3"/>
          </p:nvPr>
        </p:nvSpPr>
        <p:spPr/>
        <p:txBody>
          <a:bodyPr/>
          <a:lstStyle/>
          <a:p>
            <a:endParaRPr lang="ru-RU"/>
          </a:p>
        </p:txBody>
      </p:sp>
      <p:pic>
        <p:nvPicPr>
          <p:cNvPr id="1026" name="Picture 2"/>
          <p:cNvPicPr>
            <a:picLocks noGrp="1" noChangeAspect="1" noChangeArrowheads="1"/>
          </p:cNvPicPr>
          <p:nvPr>
            <p:ph sz="quarter" idx="4"/>
          </p:nvPr>
        </p:nvPicPr>
        <p:blipFill>
          <a:blip r:embed="rId2" cstate="print">
            <a:extLst>
              <a:ext uri="{28A0092B-C50C-407E-A947-70E740481C1C}">
                <a14:useLocalDpi xmlns:a14="http://schemas.microsoft.com/office/drawing/2010/main" val="0"/>
              </a:ext>
            </a:extLst>
          </a:blip>
          <a:srcRect/>
          <a:stretch>
            <a:fillRect/>
          </a:stretch>
        </p:blipFill>
        <p:spPr bwMode="auto">
          <a:xfrm>
            <a:off x="5076056" y="2099989"/>
            <a:ext cx="2144327" cy="24091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6176" y="4589604"/>
            <a:ext cx="2784309" cy="2088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7562895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3200" b="1" i="1" dirty="0">
                <a:solidFill>
                  <a:schemeClr val="tx1"/>
                </a:solidFill>
                <a:latin typeface="Times New Roman" panose="02020603050405020304" pitchFamily="18" charset="0"/>
                <a:cs typeface="Times New Roman" panose="02020603050405020304" pitchFamily="18" charset="0"/>
              </a:rPr>
              <a:t>Некроз </a:t>
            </a:r>
            <a:r>
              <a:rPr lang="ru-RU" sz="3200" dirty="0">
                <a:solidFill>
                  <a:schemeClr val="tx1"/>
                </a:solidFill>
                <a:latin typeface="Times New Roman" panose="02020603050405020304" pitchFamily="18" charset="0"/>
                <a:cs typeface="Times New Roman" panose="02020603050405020304" pitchFamily="18" charset="0"/>
              </a:rPr>
              <a:t>– это отмирание отдельных участков ткани с изменением </a:t>
            </a:r>
            <a:r>
              <a:rPr lang="ru-RU" sz="3200" dirty="0" smtClean="0">
                <a:solidFill>
                  <a:schemeClr val="tx1"/>
                </a:solidFill>
                <a:latin typeface="Times New Roman" panose="02020603050405020304" pitchFamily="18" charset="0"/>
                <a:cs typeface="Times New Roman" panose="02020603050405020304" pitchFamily="18" charset="0"/>
              </a:rPr>
              <a:t>их окраски</a:t>
            </a:r>
            <a:r>
              <a:rPr lang="ru-RU" sz="3200" dirty="0">
                <a:solidFill>
                  <a:schemeClr val="tx1"/>
                </a:solidFill>
                <a:latin typeface="Times New Roman" panose="02020603050405020304" pitchFamily="18" charset="0"/>
                <a:cs typeface="Times New Roman" panose="02020603050405020304" pitchFamily="18" charset="0"/>
              </a:rPr>
              <a:t>. </a:t>
            </a:r>
          </a:p>
        </p:txBody>
      </p:sp>
      <p:sp>
        <p:nvSpPr>
          <p:cNvPr id="7" name="Объект 6"/>
          <p:cNvSpPr>
            <a:spLocks noGrp="1"/>
          </p:cNvSpPr>
          <p:nvPr>
            <p:ph sz="quarter" idx="13"/>
          </p:nvPr>
        </p:nvSpPr>
        <p:spPr>
          <a:xfrm>
            <a:off x="323529" y="2204864"/>
            <a:ext cx="3672408" cy="3921616"/>
          </a:xfrm>
        </p:spPr>
        <p:txBody>
          <a:bodyPr>
            <a:normAutofit/>
          </a:bodyPr>
          <a:lstStyle/>
          <a:p>
            <a:pPr marL="0" indent="0">
              <a:buNone/>
            </a:pPr>
            <a:r>
              <a:rPr lang="ru-RU" sz="2000" b="1" i="1" dirty="0">
                <a:solidFill>
                  <a:schemeClr val="tx1"/>
                </a:solidFill>
                <a:latin typeface="Times New Roman" panose="02020603050405020304" pitchFamily="18" charset="0"/>
                <a:cs typeface="Times New Roman" panose="02020603050405020304" pitchFamily="18" charset="0"/>
              </a:rPr>
              <a:t>К</a:t>
            </a:r>
            <a:r>
              <a:rPr lang="ru-RU" sz="2000" b="1" i="1" dirty="0" smtClean="0">
                <a:solidFill>
                  <a:schemeClr val="tx1"/>
                </a:solidFill>
                <a:latin typeface="Times New Roman" panose="02020603050405020304" pitchFamily="18" charset="0"/>
                <a:cs typeface="Times New Roman" panose="02020603050405020304" pitchFamily="18" charset="0"/>
              </a:rPr>
              <a:t>оровой </a:t>
            </a:r>
            <a:r>
              <a:rPr lang="ru-RU" sz="2000" b="1" i="1" dirty="0">
                <a:solidFill>
                  <a:schemeClr val="tx1"/>
                </a:solidFill>
                <a:latin typeface="Times New Roman" panose="02020603050405020304" pitchFamily="18" charset="0"/>
                <a:cs typeface="Times New Roman" panose="02020603050405020304" pitchFamily="18" charset="0"/>
              </a:rPr>
              <a:t>некроз </a:t>
            </a:r>
            <a:r>
              <a:rPr lang="ru-RU" sz="2000" dirty="0">
                <a:solidFill>
                  <a:schemeClr val="tx1"/>
                </a:solidFill>
                <a:latin typeface="Times New Roman" panose="02020603050405020304" pitchFamily="18" charset="0"/>
                <a:cs typeface="Times New Roman" panose="02020603050405020304" pitchFamily="18" charset="0"/>
              </a:rPr>
              <a:t>- отмирание участка коры </a:t>
            </a:r>
            <a:r>
              <a:rPr lang="ru-RU" sz="2000" dirty="0" smtClean="0">
                <a:solidFill>
                  <a:schemeClr val="tx1"/>
                </a:solidFill>
                <a:latin typeface="Times New Roman" panose="02020603050405020304" pitchFamily="18" charset="0"/>
                <a:cs typeface="Times New Roman" panose="02020603050405020304" pitchFamily="18" charset="0"/>
              </a:rPr>
              <a:t>древесных растений </a:t>
            </a:r>
            <a:r>
              <a:rPr lang="ru-RU" sz="2000" dirty="0">
                <a:solidFill>
                  <a:schemeClr val="tx1"/>
                </a:solidFill>
                <a:latin typeface="Times New Roman" panose="02020603050405020304" pitchFamily="18" charset="0"/>
                <a:cs typeface="Times New Roman" panose="02020603050405020304" pitchFamily="18" charset="0"/>
              </a:rPr>
              <a:t>(например, черный рак яблони </a:t>
            </a:r>
            <a:r>
              <a:rPr lang="ru-RU" sz="2000" dirty="0" err="1">
                <a:solidFill>
                  <a:schemeClr val="tx1"/>
                </a:solidFill>
                <a:latin typeface="Times New Roman" panose="02020603050405020304" pitchFamily="18" charset="0"/>
                <a:cs typeface="Times New Roman" panose="02020603050405020304" pitchFamily="18" charset="0"/>
              </a:rPr>
              <a:t>Sphaeropsis</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malorum</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Peck</a:t>
            </a:r>
            <a:r>
              <a:rPr lang="ru-RU" sz="2000" dirty="0">
                <a:solidFill>
                  <a:schemeClr val="tx1"/>
                </a:solidFill>
                <a:latin typeface="Times New Roman" panose="02020603050405020304" pitchFamily="18" charset="0"/>
                <a:cs typeface="Times New Roman" panose="02020603050405020304" pitchFamily="18" charset="0"/>
              </a:rPr>
              <a:t>.) </a:t>
            </a:r>
          </a:p>
        </p:txBody>
      </p:sp>
      <p:sp>
        <p:nvSpPr>
          <p:cNvPr id="8" name="Объект 7"/>
          <p:cNvSpPr>
            <a:spLocks noGrp="1"/>
          </p:cNvSpPr>
          <p:nvPr>
            <p:ph sz="quarter" idx="14"/>
          </p:nvPr>
        </p:nvSpPr>
        <p:spPr>
          <a:xfrm>
            <a:off x="4067944" y="2204864"/>
            <a:ext cx="4868018" cy="3921616"/>
          </a:xfrm>
        </p:spPr>
        <p:txBody>
          <a:bodyPr>
            <a:normAutofit/>
          </a:bodyPr>
          <a:lstStyle/>
          <a:p>
            <a:pPr marL="0" indent="0">
              <a:buNone/>
            </a:pPr>
            <a:r>
              <a:rPr lang="ru-RU" sz="2000" b="1" i="1" dirty="0" smtClean="0">
                <a:solidFill>
                  <a:schemeClr val="tx1"/>
                </a:solidFill>
                <a:latin typeface="Times New Roman" panose="02020603050405020304" pitchFamily="18" charset="0"/>
                <a:cs typeface="Times New Roman" panose="02020603050405020304" pitchFamily="18" charset="0"/>
              </a:rPr>
              <a:t>Пятнистый </a:t>
            </a:r>
            <a:r>
              <a:rPr lang="ru-RU" sz="2000" b="1" i="1" dirty="0">
                <a:solidFill>
                  <a:schemeClr val="tx1"/>
                </a:solidFill>
                <a:latin typeface="Times New Roman" panose="02020603050405020304" pitchFamily="18" charset="0"/>
                <a:cs typeface="Times New Roman" panose="02020603050405020304" pitchFamily="18" charset="0"/>
              </a:rPr>
              <a:t>некроз </a:t>
            </a:r>
            <a:r>
              <a:rPr lang="ru-RU" sz="2000" dirty="0">
                <a:solidFill>
                  <a:schemeClr val="tx1"/>
                </a:solidFill>
                <a:latin typeface="Times New Roman" panose="02020603050405020304" pitchFamily="18" charset="0"/>
                <a:cs typeface="Times New Roman" panose="02020603050405020304" pitchFamily="18" charset="0"/>
              </a:rPr>
              <a:t>- отмирание участков листовой пластинки. Пятнистости бывают различной формы, величины, окраски, иногда </a:t>
            </a:r>
            <a:r>
              <a:rPr lang="ru-RU" sz="2000" dirty="0" smtClean="0">
                <a:solidFill>
                  <a:schemeClr val="tx1"/>
                </a:solidFill>
                <a:latin typeface="Times New Roman" panose="02020603050405020304" pitchFamily="18" charset="0"/>
                <a:cs typeface="Times New Roman" panose="02020603050405020304" pitchFamily="18" charset="0"/>
              </a:rPr>
              <a:t>с разрушением </a:t>
            </a:r>
            <a:r>
              <a:rPr lang="ru-RU" sz="2000" dirty="0">
                <a:solidFill>
                  <a:schemeClr val="tx1"/>
                </a:solidFill>
                <a:latin typeface="Times New Roman" panose="02020603050405020304" pitchFamily="18" charset="0"/>
                <a:cs typeface="Times New Roman" panose="02020603050405020304" pitchFamily="18" charset="0"/>
              </a:rPr>
              <a:t>центральной части пятна и с образованием в листе отверстий, например, </a:t>
            </a:r>
            <a:r>
              <a:rPr lang="ru-RU" sz="2000" dirty="0" err="1">
                <a:solidFill>
                  <a:schemeClr val="tx1"/>
                </a:solidFill>
                <a:latin typeface="Times New Roman" panose="02020603050405020304" pitchFamily="18" charset="0"/>
                <a:cs typeface="Times New Roman" panose="02020603050405020304" pitchFamily="18" charset="0"/>
              </a:rPr>
              <a:t>клястероспориоз</a:t>
            </a:r>
            <a:r>
              <a:rPr lang="ru-RU" sz="2000" dirty="0">
                <a:solidFill>
                  <a:schemeClr val="tx1"/>
                </a:solidFill>
                <a:latin typeface="Times New Roman" panose="02020603050405020304" pitchFamily="18" charset="0"/>
                <a:cs typeface="Times New Roman" panose="02020603050405020304" pitchFamily="18" charset="0"/>
              </a:rPr>
              <a:t> или дырчатая пятнистость </a:t>
            </a:r>
            <a:r>
              <a:rPr lang="ru-RU" sz="2000" dirty="0" smtClean="0">
                <a:solidFill>
                  <a:schemeClr val="tx1"/>
                </a:solidFill>
                <a:latin typeface="Times New Roman" panose="02020603050405020304" pitchFamily="18" charset="0"/>
                <a:cs typeface="Times New Roman" panose="02020603050405020304" pitchFamily="18" charset="0"/>
              </a:rPr>
              <a:t>косточковых</a:t>
            </a:r>
            <a:endParaRPr lang="ru-RU" sz="2000" dirty="0">
              <a:solidFill>
                <a:schemeClr val="tx1"/>
              </a:solidFill>
              <a:latin typeface="Times New Roman" panose="02020603050405020304" pitchFamily="18" charset="0"/>
              <a:cs typeface="Times New Roman" panose="02020603050405020304" pitchFamily="18" charset="0"/>
            </a:endParaRPr>
          </a:p>
          <a:p>
            <a:endParaRPr lang="ru-RU"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68144" y="4509120"/>
            <a:ext cx="3067818" cy="2045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9672" y="3789040"/>
            <a:ext cx="1949504" cy="25993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874518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457200" y="338328"/>
            <a:ext cx="8229600" cy="5466936"/>
          </a:xfrm>
        </p:spPr>
        <p:txBody>
          <a:bodyPr>
            <a:normAutofit/>
          </a:bodyPr>
          <a:lstStyle/>
          <a:p>
            <a:pPr algn="just"/>
            <a:r>
              <a:rPr lang="ru-RU" sz="2000" b="1" i="1" dirty="0">
                <a:solidFill>
                  <a:schemeClr val="tx1"/>
                </a:solidFill>
                <a:latin typeface="Times New Roman" panose="02020603050405020304" pitchFamily="18" charset="0"/>
                <a:cs typeface="Times New Roman" panose="02020603050405020304" pitchFamily="18" charset="0"/>
              </a:rPr>
              <a:t>Увядание</a:t>
            </a:r>
            <a:r>
              <a:rPr lang="ru-RU" sz="2000" dirty="0">
                <a:solidFill>
                  <a:schemeClr val="tx1"/>
                </a:solidFill>
                <a:latin typeface="Times New Roman" panose="02020603050405020304" pitchFamily="18" charset="0"/>
                <a:cs typeface="Times New Roman" panose="02020603050405020304" pitchFamily="18" charset="0"/>
              </a:rPr>
              <a:t> – проявление болезни, характеризующееся </a:t>
            </a:r>
            <a:r>
              <a:rPr lang="ru-RU" sz="2000" dirty="0" err="1">
                <a:solidFill>
                  <a:schemeClr val="tx1"/>
                </a:solidFill>
                <a:latin typeface="Times New Roman" panose="02020603050405020304" pitchFamily="18" charset="0"/>
                <a:cs typeface="Times New Roman" panose="02020603050405020304" pitchFamily="18" charset="0"/>
              </a:rPr>
              <a:t>пониклостью</a:t>
            </a:r>
            <a:r>
              <a:rPr lang="ru-RU" sz="2000" dirty="0">
                <a:solidFill>
                  <a:schemeClr val="tx1"/>
                </a:solidFill>
                <a:latin typeface="Times New Roman" panose="02020603050405020304" pitchFamily="18" charset="0"/>
                <a:cs typeface="Times New Roman" panose="02020603050405020304" pitchFamily="18" charset="0"/>
              </a:rPr>
              <a:t/>
            </a:r>
            <a:br>
              <a:rPr lang="ru-RU" sz="2000" dirty="0">
                <a:solidFill>
                  <a:schemeClr val="tx1"/>
                </a:solidFill>
                <a:latin typeface="Times New Roman" panose="02020603050405020304" pitchFamily="18" charset="0"/>
                <a:cs typeface="Times New Roman" panose="02020603050405020304" pitchFamily="18" charset="0"/>
              </a:rPr>
            </a:br>
            <a:r>
              <a:rPr lang="ru-RU" sz="2000" dirty="0">
                <a:solidFill>
                  <a:schemeClr val="tx1"/>
                </a:solidFill>
                <a:latin typeface="Times New Roman" panose="02020603050405020304" pitchFamily="18" charset="0"/>
                <a:cs typeface="Times New Roman" panose="02020603050405020304" pitchFamily="18" charset="0"/>
              </a:rPr>
              <a:t>листьев, ветвей и других органов в результате потери тургора клеток и</a:t>
            </a:r>
            <a:br>
              <a:rPr lang="ru-RU" sz="2000" dirty="0">
                <a:solidFill>
                  <a:schemeClr val="tx1"/>
                </a:solidFill>
                <a:latin typeface="Times New Roman" panose="02020603050405020304" pitchFamily="18" charset="0"/>
                <a:cs typeface="Times New Roman" panose="02020603050405020304" pitchFamily="18" charset="0"/>
              </a:rPr>
            </a:br>
            <a:r>
              <a:rPr lang="ru-RU" sz="2000" dirty="0">
                <a:solidFill>
                  <a:schemeClr val="tx1"/>
                </a:solidFill>
                <a:latin typeface="Times New Roman" panose="02020603050405020304" pitchFamily="18" charset="0"/>
                <a:cs typeface="Times New Roman" panose="02020603050405020304" pitchFamily="18" charset="0"/>
              </a:rPr>
              <a:t>тканей. Чаще всего является следствием закупорки сосудистой системы</a:t>
            </a:r>
            <a:br>
              <a:rPr lang="ru-RU" sz="2000" dirty="0">
                <a:solidFill>
                  <a:schemeClr val="tx1"/>
                </a:solidFill>
                <a:latin typeface="Times New Roman" panose="02020603050405020304" pitchFamily="18" charset="0"/>
                <a:cs typeface="Times New Roman" panose="02020603050405020304" pitchFamily="18" charset="0"/>
              </a:rPr>
            </a:br>
            <a:r>
              <a:rPr lang="ru-RU" sz="2000" dirty="0">
                <a:solidFill>
                  <a:schemeClr val="tx1"/>
                </a:solidFill>
                <a:latin typeface="Times New Roman" panose="02020603050405020304" pitchFamily="18" charset="0"/>
                <a:cs typeface="Times New Roman" panose="02020603050405020304" pitchFamily="18" charset="0"/>
              </a:rPr>
              <a:t>растений возбудителем болезни или некроза стенок сосудов под </a:t>
            </a:r>
            <a:r>
              <a:rPr lang="ru-RU" sz="2000" dirty="0" smtClean="0">
                <a:solidFill>
                  <a:schemeClr val="tx1"/>
                </a:solidFill>
                <a:latin typeface="Times New Roman" panose="02020603050405020304" pitchFamily="18" charset="0"/>
                <a:cs typeface="Times New Roman" panose="02020603050405020304" pitchFamily="18" charset="0"/>
              </a:rPr>
              <a:t>действием токсинов</a:t>
            </a:r>
            <a:r>
              <a:rPr lang="ru-RU" sz="2000" dirty="0">
                <a:solidFill>
                  <a:schemeClr val="tx1"/>
                </a:solidFill>
                <a:latin typeface="Times New Roman" panose="02020603050405020304" pitchFamily="18" charset="0"/>
                <a:cs typeface="Times New Roman" panose="02020603050405020304" pitchFamily="18" charset="0"/>
              </a:rPr>
              <a:t>, выделяемых </a:t>
            </a:r>
            <a:r>
              <a:rPr lang="ru-RU" sz="2000" dirty="0" err="1">
                <a:solidFill>
                  <a:schemeClr val="tx1"/>
                </a:solidFill>
                <a:latin typeface="Times New Roman" panose="02020603050405020304" pitchFamily="18" charset="0"/>
                <a:cs typeface="Times New Roman" panose="02020603050405020304" pitchFamily="18" charset="0"/>
              </a:rPr>
              <a:t>фитопатогенами</a:t>
            </a:r>
            <a:r>
              <a:rPr lang="ru-RU" sz="2000" dirty="0">
                <a:solidFill>
                  <a:schemeClr val="tx1"/>
                </a:solidFill>
                <a:latin typeface="Times New Roman" panose="02020603050405020304" pitchFamily="18" charset="0"/>
                <a:cs typeface="Times New Roman" panose="02020603050405020304" pitchFamily="18" charset="0"/>
              </a:rPr>
              <a:t>, а также возникает от </a:t>
            </a:r>
            <a:r>
              <a:rPr lang="ru-RU" sz="2000" dirty="0" smtClean="0">
                <a:solidFill>
                  <a:schemeClr val="tx1"/>
                </a:solidFill>
                <a:latin typeface="Times New Roman" panose="02020603050405020304" pitchFamily="18" charset="0"/>
                <a:cs typeface="Times New Roman" panose="02020603050405020304" pitchFamily="18" charset="0"/>
              </a:rPr>
              <a:t>некоторых неблагоприятных </a:t>
            </a:r>
            <a:r>
              <a:rPr lang="ru-RU" sz="2000" dirty="0">
                <a:solidFill>
                  <a:schemeClr val="tx1"/>
                </a:solidFill>
                <a:latin typeface="Times New Roman" panose="02020603050405020304" pitchFamily="18" charset="0"/>
                <a:cs typeface="Times New Roman" panose="02020603050405020304" pitchFamily="18" charset="0"/>
              </a:rPr>
              <a:t>внешних факторов (недостаток влаги, высокая </a:t>
            </a:r>
            <a:r>
              <a:rPr lang="ru-RU" sz="2000" dirty="0" smtClean="0">
                <a:solidFill>
                  <a:schemeClr val="tx1"/>
                </a:solidFill>
                <a:latin typeface="Times New Roman" panose="02020603050405020304" pitchFamily="18" charset="0"/>
                <a:cs typeface="Times New Roman" panose="02020603050405020304" pitchFamily="18" charset="0"/>
              </a:rPr>
              <a:t>температура и </a:t>
            </a:r>
            <a:r>
              <a:rPr lang="ru-RU" sz="2000" dirty="0">
                <a:solidFill>
                  <a:schemeClr val="tx1"/>
                </a:solidFill>
                <a:latin typeface="Times New Roman" panose="02020603050405020304" pitchFamily="18" charset="0"/>
                <a:cs typeface="Times New Roman" panose="02020603050405020304" pitchFamily="18" charset="0"/>
              </a:rPr>
              <a:t>др.).</a:t>
            </a: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20072" y="3893269"/>
            <a:ext cx="3600053" cy="28015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9592" y="4191835"/>
            <a:ext cx="3665444" cy="24448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685459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Объект 4"/>
          <p:cNvSpPr>
            <a:spLocks noGrp="1"/>
          </p:cNvSpPr>
          <p:nvPr>
            <p:ph sz="quarter" idx="14"/>
          </p:nvPr>
        </p:nvSpPr>
        <p:spPr>
          <a:xfrm>
            <a:off x="4860032" y="2276872"/>
            <a:ext cx="3888432" cy="3849608"/>
          </a:xfrm>
        </p:spPr>
        <p:txBody>
          <a:bodyPr>
            <a:normAutofit/>
          </a:bodyPr>
          <a:lstStyle/>
          <a:p>
            <a:pPr marL="0" indent="0">
              <a:buNone/>
            </a:pPr>
            <a:r>
              <a:rPr lang="ru-RU" b="1" i="1" dirty="0">
                <a:solidFill>
                  <a:schemeClr val="tx1"/>
                </a:solidFill>
                <a:latin typeface="Times New Roman" panose="02020603050405020304" pitchFamily="18" charset="0"/>
                <a:cs typeface="Times New Roman" panose="02020603050405020304" pitchFamily="18" charset="0"/>
              </a:rPr>
              <a:t>Камедетечение </a:t>
            </a:r>
            <a:r>
              <a:rPr lang="ru-RU" dirty="0">
                <a:solidFill>
                  <a:schemeClr val="tx1"/>
                </a:solidFill>
                <a:latin typeface="Times New Roman" panose="02020603050405020304" pitchFamily="18" charset="0"/>
                <a:cs typeface="Times New Roman" panose="02020603050405020304" pitchFamily="18" charset="0"/>
              </a:rPr>
              <a:t>(слезотечение, </a:t>
            </a:r>
            <a:r>
              <a:rPr lang="ru-RU" dirty="0" err="1">
                <a:solidFill>
                  <a:schemeClr val="tx1"/>
                </a:solidFill>
                <a:latin typeface="Times New Roman" panose="02020603050405020304" pitchFamily="18" charset="0"/>
                <a:cs typeface="Times New Roman" panose="02020603050405020304" pitchFamily="18" charset="0"/>
              </a:rPr>
              <a:t>гоммоз</a:t>
            </a:r>
            <a:r>
              <a:rPr lang="ru-RU" dirty="0">
                <a:solidFill>
                  <a:schemeClr val="tx1"/>
                </a:solidFill>
                <a:latin typeface="Times New Roman" panose="02020603050405020304" pitchFamily="18" charset="0"/>
                <a:cs typeface="Times New Roman" panose="02020603050405020304" pitchFamily="18" charset="0"/>
              </a:rPr>
              <a:t>) – характеризуется</a:t>
            </a:r>
            <a:br>
              <a:rPr lang="ru-RU" dirty="0">
                <a:solidFill>
                  <a:schemeClr val="tx1"/>
                </a:solidFill>
                <a:latin typeface="Times New Roman" panose="02020603050405020304" pitchFamily="18" charset="0"/>
                <a:cs typeface="Times New Roman" panose="02020603050405020304" pitchFamily="18" charset="0"/>
              </a:rPr>
            </a:br>
            <a:r>
              <a:rPr lang="ru-RU" dirty="0">
                <a:solidFill>
                  <a:schemeClr val="tx1"/>
                </a:solidFill>
                <a:latin typeface="Times New Roman" panose="02020603050405020304" pitchFamily="18" charset="0"/>
                <a:cs typeface="Times New Roman" panose="02020603050405020304" pitchFamily="18" charset="0"/>
              </a:rPr>
              <a:t>выделением из стволов или ветвей камеди - тягучей, клейкой </a:t>
            </a:r>
            <a:r>
              <a:rPr lang="ru-RU" dirty="0" err="1">
                <a:solidFill>
                  <a:schemeClr val="tx1"/>
                </a:solidFill>
                <a:latin typeface="Times New Roman" panose="02020603050405020304" pitchFamily="18" charset="0"/>
                <a:cs typeface="Times New Roman" panose="02020603050405020304" pitchFamily="18" charset="0"/>
              </a:rPr>
              <a:t>янтарножелтой</a:t>
            </a:r>
            <a:r>
              <a:rPr lang="ru-RU" dirty="0">
                <a:solidFill>
                  <a:schemeClr val="tx1"/>
                </a:solidFill>
                <a:latin typeface="Times New Roman" panose="02020603050405020304" pitchFamily="18" charset="0"/>
                <a:cs typeface="Times New Roman" panose="02020603050405020304" pitchFamily="18" charset="0"/>
              </a:rPr>
              <a:t> или бурой жидкости, которая быстро твердеет на воздухе.</a:t>
            </a:r>
          </a:p>
        </p:txBody>
      </p:sp>
      <p:pic>
        <p:nvPicPr>
          <p:cNvPr id="4098" name="Picture 2"/>
          <p:cNvPicPr>
            <a:picLocks noGrp="1" noChangeAspect="1" noChangeArrowheads="1"/>
          </p:cNvPicPr>
          <p:nvPr>
            <p:ph sz="quarter" idx="13"/>
          </p:nvPr>
        </p:nvPicPr>
        <p:blipFill>
          <a:blip r:embed="rId2" cstate="print">
            <a:extLst>
              <a:ext uri="{28A0092B-C50C-407E-A947-70E740481C1C}">
                <a14:useLocalDpi xmlns:a14="http://schemas.microsoft.com/office/drawing/2010/main" val="0"/>
              </a:ext>
            </a:extLst>
          </a:blip>
          <a:srcRect/>
          <a:stretch>
            <a:fillRect/>
          </a:stretch>
        </p:blipFill>
        <p:spPr bwMode="auto">
          <a:xfrm>
            <a:off x="522404" y="3753102"/>
            <a:ext cx="4205912" cy="27653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2404" y="1052736"/>
            <a:ext cx="1919114" cy="25588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4219334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US" b="1" dirty="0">
                <a:solidFill>
                  <a:schemeClr val="tx2"/>
                </a:solidFill>
                <a:latin typeface="Times New Roman" panose="02020603050405020304" pitchFamily="18" charset="0"/>
                <a:cs typeface="Times New Roman" panose="02020603050405020304" pitchFamily="18" charset="0"/>
              </a:rPr>
              <a:t>II </a:t>
            </a:r>
            <a:r>
              <a:rPr lang="ru-RU" b="1" dirty="0">
                <a:solidFill>
                  <a:schemeClr val="tx2"/>
                </a:solidFill>
                <a:latin typeface="Times New Roman" panose="02020603050405020304" pitchFamily="18" charset="0"/>
                <a:cs typeface="Times New Roman" panose="02020603050405020304" pitchFamily="18" charset="0"/>
              </a:rPr>
              <a:t>ТИП – новообразование тканей</a:t>
            </a:r>
          </a:p>
        </p:txBody>
      </p:sp>
      <p:sp>
        <p:nvSpPr>
          <p:cNvPr id="3" name="Объект 2"/>
          <p:cNvSpPr>
            <a:spLocks noGrp="1"/>
          </p:cNvSpPr>
          <p:nvPr>
            <p:ph sz="quarter" idx="13"/>
          </p:nvPr>
        </p:nvSpPr>
        <p:spPr/>
        <p:txBody>
          <a:bodyPr>
            <a:normAutofit fontScale="92500" lnSpcReduction="10000"/>
          </a:bodyPr>
          <a:lstStyle/>
          <a:p>
            <a:pPr marL="0" indent="0">
              <a:buNone/>
            </a:pPr>
            <a:r>
              <a:rPr lang="ru-RU" b="1" i="1" dirty="0">
                <a:solidFill>
                  <a:schemeClr val="tx1"/>
                </a:solidFill>
                <a:latin typeface="Times New Roman" panose="02020603050405020304" pitchFamily="18" charset="0"/>
                <a:cs typeface="Times New Roman" panose="02020603050405020304" pitchFamily="18" charset="0"/>
              </a:rPr>
              <a:t>Опухоли</a:t>
            </a:r>
            <a:r>
              <a:rPr lang="ru-RU" dirty="0">
                <a:solidFill>
                  <a:schemeClr val="tx1"/>
                </a:solidFill>
                <a:latin typeface="Times New Roman" panose="02020603050405020304" pitchFamily="18" charset="0"/>
                <a:cs typeface="Times New Roman" panose="02020603050405020304" pitchFamily="18" charset="0"/>
              </a:rPr>
              <a:t> – это ненормальное разрастание пораженной ткани </a:t>
            </a:r>
            <a:r>
              <a:rPr lang="ru-RU" dirty="0" smtClean="0">
                <a:solidFill>
                  <a:schemeClr val="tx1"/>
                </a:solidFill>
                <a:latin typeface="Times New Roman" panose="02020603050405020304" pitchFamily="18" charset="0"/>
                <a:cs typeface="Times New Roman" panose="02020603050405020304" pitchFamily="18" charset="0"/>
              </a:rPr>
              <a:t>под влиянием </a:t>
            </a:r>
            <a:r>
              <a:rPr lang="ru-RU" dirty="0">
                <a:solidFill>
                  <a:schemeClr val="tx1"/>
                </a:solidFill>
                <a:latin typeface="Times New Roman" panose="02020603050405020304" pitchFamily="18" charset="0"/>
                <a:cs typeface="Times New Roman" panose="02020603050405020304" pitchFamily="18" charset="0"/>
              </a:rPr>
              <a:t>возбудителя болезни. Они образуются на различных </a:t>
            </a:r>
            <a:r>
              <a:rPr lang="ru-RU" dirty="0" smtClean="0">
                <a:solidFill>
                  <a:schemeClr val="tx1"/>
                </a:solidFill>
                <a:latin typeface="Times New Roman" panose="02020603050405020304" pitchFamily="18" charset="0"/>
                <a:cs typeface="Times New Roman" panose="02020603050405020304" pitchFamily="18" charset="0"/>
              </a:rPr>
              <a:t>органах растений</a:t>
            </a:r>
            <a:r>
              <a:rPr lang="ru-RU" dirty="0">
                <a:solidFill>
                  <a:schemeClr val="tx1"/>
                </a:solidFill>
                <a:latin typeface="Times New Roman" panose="02020603050405020304" pitchFamily="18" charset="0"/>
                <a:cs typeface="Times New Roman" panose="02020603050405020304" pitchFamily="18" charset="0"/>
              </a:rPr>
              <a:t>: корнях, клубнях, корнеплодах и т. д. Опухоли возникают </a:t>
            </a:r>
            <a:r>
              <a:rPr lang="ru-RU" dirty="0" smtClean="0">
                <a:solidFill>
                  <a:schemeClr val="tx1"/>
                </a:solidFill>
                <a:latin typeface="Times New Roman" panose="02020603050405020304" pitchFamily="18" charset="0"/>
                <a:cs typeface="Times New Roman" panose="02020603050405020304" pitchFamily="18" charset="0"/>
              </a:rPr>
              <a:t>в результате </a:t>
            </a:r>
            <a:r>
              <a:rPr lang="ru-RU" dirty="0">
                <a:solidFill>
                  <a:schemeClr val="tx1"/>
                </a:solidFill>
                <a:latin typeface="Times New Roman" panose="02020603050405020304" pitchFamily="18" charset="0"/>
                <a:cs typeface="Times New Roman" panose="02020603050405020304" pitchFamily="18" charset="0"/>
              </a:rPr>
              <a:t>гипертрофии и (или) гиперплазии пораженных клеток.</a:t>
            </a:r>
          </a:p>
        </p:txBody>
      </p:sp>
      <p:pic>
        <p:nvPicPr>
          <p:cNvPr id="5122" name="Picture 2"/>
          <p:cNvPicPr>
            <a:picLocks noGrp="1" noChangeAspect="1" noChangeArrowheads="1"/>
          </p:cNvPicPr>
          <p:nvPr>
            <p:ph sz="quarter" idx="14"/>
          </p:nvPr>
        </p:nvPicPr>
        <p:blipFill>
          <a:blip r:embed="rId2" cstate="print">
            <a:extLst>
              <a:ext uri="{28A0092B-C50C-407E-A947-70E740481C1C}">
                <a14:useLocalDpi xmlns:a14="http://schemas.microsoft.com/office/drawing/2010/main" val="0"/>
              </a:ext>
            </a:extLst>
          </a:blip>
          <a:srcRect/>
          <a:stretch>
            <a:fillRect/>
          </a:stretch>
        </p:blipFill>
        <p:spPr bwMode="auto">
          <a:xfrm>
            <a:off x="4645025" y="3193320"/>
            <a:ext cx="3822700" cy="24192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8589474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Волна">
  <a:themeElements>
    <a:clrScheme name="Волна">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Волна">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Волна">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352</TotalTime>
  <Words>625</Words>
  <Application>Microsoft Office PowerPoint</Application>
  <PresentationFormat>Экран (4:3)</PresentationFormat>
  <Paragraphs>74</Paragraphs>
  <Slides>23</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23</vt:i4>
      </vt:variant>
    </vt:vector>
  </HeadingPairs>
  <TitlesOfParts>
    <vt:vector size="24" baseType="lpstr">
      <vt:lpstr>Волна</vt:lpstr>
      <vt:lpstr>Введение. Видовой состав болезней и вредителей.</vt:lpstr>
      <vt:lpstr>Презентация PowerPoint</vt:lpstr>
      <vt:lpstr>Презентация PowerPoint</vt:lpstr>
      <vt:lpstr>Презентация PowerPoint</vt:lpstr>
      <vt:lpstr>Развитие патологического процесса сопровождается появлением на растении характерных признаков или симптомов.</vt:lpstr>
      <vt:lpstr>Некроз – это отмирание отдельных участков ткани с изменением их окраски. </vt:lpstr>
      <vt:lpstr>Увядание – проявление болезни, характеризующееся пониклостью листьев, ветвей и других органов в результате потери тургора клеток и тканей. Чаще всего является следствием закупорки сосудистой системы растений возбудителем болезни или некроза стенок сосудов под действием токсинов, выделяемых фитопатогенами, а также возникает от некоторых неблагоприятных внешних факторов (недостаток влаги, высокая температура и др.).</vt:lpstr>
      <vt:lpstr>Презентация PowerPoint</vt:lpstr>
      <vt:lpstr>II ТИП – новообразование тканей</vt:lpstr>
      <vt:lpstr>Презентация PowerPoint</vt:lpstr>
      <vt:lpstr>III ТИП – изменение окраски органов растений</vt:lpstr>
      <vt:lpstr>Презентация PowerPoint</vt:lpstr>
      <vt:lpstr>Презентация PowerPoint</vt:lpstr>
      <vt:lpstr>IV ТИП – изменение формы органов</vt:lpstr>
      <vt:lpstr>Презентация PowerPoint</vt:lpstr>
      <vt:lpstr>Презентация PowerPoint</vt:lpstr>
      <vt:lpstr>V ТИП – образование на поверхности растений спороношений или скоплений грибницы паразита</vt:lpstr>
      <vt:lpstr>  Налет – образование мицелия и спороношения фитопатогенных грибов на поверхности пораженных органов. </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Тема: Типы внешнего проявления болезней</dc:title>
  <dc:creator>Людмила</dc:creator>
  <cp:lastModifiedBy>Фито</cp:lastModifiedBy>
  <cp:revision>17</cp:revision>
  <dcterms:created xsi:type="dcterms:W3CDTF">2020-09-06T16:54:53Z</dcterms:created>
  <dcterms:modified xsi:type="dcterms:W3CDTF">2021-01-19T06:52:09Z</dcterms:modified>
</cp:coreProperties>
</file>